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9C"/>
    <a:srgbClr val="377CB1"/>
    <a:srgbClr val="019CD8"/>
    <a:srgbClr val="B3CA48"/>
    <a:srgbClr val="90BFDC"/>
    <a:srgbClr val="E85651"/>
    <a:srgbClr val="005487"/>
    <a:srgbClr val="225083"/>
    <a:srgbClr val="E95751"/>
    <a:srgbClr val="90BF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06"/>
    <p:restoredTop sz="94732"/>
  </p:normalViewPr>
  <p:slideViewPr>
    <p:cSldViewPr snapToGrid="0" snapToObjects="1" showGuides="1">
      <p:cViewPr>
        <p:scale>
          <a:sx n="50" d="100"/>
          <a:sy n="50" d="100"/>
        </p:scale>
        <p:origin x="2560" y="-3632"/>
      </p:cViewPr>
      <p:guideLst>
        <p:guide orient="horz" pos="13482"/>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Hoch 3 Spalten">
    <p:spTree>
      <p:nvGrpSpPr>
        <p:cNvPr id="1" name=""/>
        <p:cNvGrpSpPr/>
        <p:nvPr/>
      </p:nvGrpSpPr>
      <p:grpSpPr>
        <a:xfrm>
          <a:off x="0" y="0"/>
          <a:ext cx="0" cy="0"/>
          <a:chOff x="0" y="0"/>
          <a:chExt cx="0" cy="0"/>
        </a:xfrm>
      </p:grpSpPr>
      <p:cxnSp>
        <p:nvCxnSpPr>
          <p:cNvPr id="8" name="Gerade Verbindung 7">
            <a:extLst>
              <a:ext uri="{FF2B5EF4-FFF2-40B4-BE49-F238E27FC236}">
                <a16:creationId xmlns:a16="http://schemas.microsoft.com/office/drawing/2014/main" id="{E90A87E1-2717-E44D-9583-29EE8725A8BC}"/>
              </a:ext>
            </a:extLst>
          </p:cNvPr>
          <p:cNvCxnSpPr>
            <a:cxnSpLocks/>
          </p:cNvCxnSpPr>
          <p:nvPr userDrawn="1"/>
        </p:nvCxnSpPr>
        <p:spPr>
          <a:xfrm>
            <a:off x="1440000" y="37296000"/>
            <a:ext cx="27384238" cy="0"/>
          </a:xfrm>
          <a:prstGeom prst="line">
            <a:avLst/>
          </a:prstGeom>
          <a:ln w="38100">
            <a:solidFill>
              <a:srgbClr val="00589C"/>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1328802" y="7850712"/>
            <a:ext cx="27495435" cy="2796904"/>
          </a:xfrm>
          <a:prstGeom prst="rect">
            <a:avLst/>
          </a:prstGeom>
        </p:spPr>
        <p:txBody>
          <a:bodyPr anchor="t" anchorCtr="0">
            <a:noAutofit/>
          </a:bodyPr>
          <a:lstStyle>
            <a:lvl1pPr algn="l">
              <a:defRPr sz="9500" baseline="0"/>
            </a:lvl1pPr>
          </a:lstStyle>
          <a:p>
            <a:r>
              <a:rPr lang="de-DE" dirty="0"/>
              <a:t>Headline in </a:t>
            </a:r>
            <a:r>
              <a:rPr lang="de-DE" dirty="0" err="1"/>
              <a:t>Bold</a:t>
            </a:r>
            <a:r>
              <a:rPr lang="de-DE" dirty="0"/>
              <a:t> 95 </a:t>
            </a:r>
            <a:r>
              <a:rPr lang="de-DE" dirty="0" err="1"/>
              <a:t>pt</a:t>
            </a:r>
            <a:r>
              <a:rPr lang="de-DE" dirty="0"/>
              <a:t> / ZA 110 t </a:t>
            </a:r>
            <a:r>
              <a:rPr lang="de-DE" dirty="0" err="1"/>
              <a:t>lorum</a:t>
            </a:r>
            <a:r>
              <a:rPr lang="de-DE" dirty="0"/>
              <a:t> </a:t>
            </a:r>
            <a:r>
              <a:rPr lang="de-DE" dirty="0" err="1"/>
              <a:t>ypsum</a:t>
            </a:r>
            <a:r>
              <a:rPr lang="de-DE" dirty="0"/>
              <a:t> </a:t>
            </a:r>
            <a:r>
              <a:rPr lang="de-DE" dirty="0" err="1"/>
              <a:t>here</a:t>
            </a:r>
            <a:r>
              <a:rPr lang="de-DE" dirty="0"/>
              <a:t> in 2 </a:t>
            </a:r>
            <a:r>
              <a:rPr lang="de-DE" dirty="0" err="1"/>
              <a:t>lines</a:t>
            </a:r>
            <a:endParaRPr lang="en-US" dirty="0"/>
          </a:p>
        </p:txBody>
      </p:sp>
      <p:sp>
        <p:nvSpPr>
          <p:cNvPr id="3" name="Subtitle 2"/>
          <p:cNvSpPr>
            <a:spLocks noGrp="1"/>
          </p:cNvSpPr>
          <p:nvPr>
            <p:ph type="subTitle" idx="1" hasCustomPrompt="1"/>
          </p:nvPr>
        </p:nvSpPr>
        <p:spPr>
          <a:xfrm>
            <a:off x="1440000" y="11088000"/>
            <a:ext cx="27384238" cy="799199"/>
          </a:xfrm>
          <a:prstGeom prst="rect">
            <a:avLst/>
          </a:prstGeom>
        </p:spPr>
        <p:txBody>
          <a:bodyPr lIns="0" tIns="0" rIns="0" bIns="0">
            <a:noAutofit/>
          </a:bodyPr>
          <a:lstStyle>
            <a:lvl1pPr marL="0" indent="0" algn="l">
              <a:buNone/>
              <a:defRPr sz="4500">
                <a:solidFill>
                  <a:srgbClr val="90BFDC"/>
                </a:solidFill>
              </a:defRPr>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dirty="0" err="1"/>
              <a:t>Subline</a:t>
            </a:r>
            <a:r>
              <a:rPr lang="de-DE" dirty="0"/>
              <a:t> in light </a:t>
            </a:r>
            <a:r>
              <a:rPr lang="de-DE" dirty="0" err="1"/>
              <a:t>blue</a:t>
            </a:r>
            <a:r>
              <a:rPr lang="de-DE" dirty="0"/>
              <a:t> 45 </a:t>
            </a:r>
            <a:r>
              <a:rPr lang="de-DE" dirty="0" err="1"/>
              <a:t>pt</a:t>
            </a:r>
            <a:endParaRPr lang="de-DE" dirty="0"/>
          </a:p>
        </p:txBody>
      </p:sp>
      <p:sp>
        <p:nvSpPr>
          <p:cNvPr id="16" name="Textplatzhalter 15">
            <a:extLst>
              <a:ext uri="{FF2B5EF4-FFF2-40B4-BE49-F238E27FC236}">
                <a16:creationId xmlns:a16="http://schemas.microsoft.com/office/drawing/2014/main" id="{B77C488F-E9EB-C047-AB3B-760D9902EE65}"/>
              </a:ext>
            </a:extLst>
          </p:cNvPr>
          <p:cNvSpPr>
            <a:spLocks noGrp="1"/>
          </p:cNvSpPr>
          <p:nvPr>
            <p:ph type="body" sz="quarter" idx="92" hasCustomPrompt="1"/>
          </p:nvPr>
        </p:nvSpPr>
        <p:spPr>
          <a:xfrm>
            <a:off x="1424412" y="16941800"/>
            <a:ext cx="8513475" cy="9069387"/>
          </a:xfrm>
          <a:prstGeom prst="rect">
            <a:avLst/>
          </a:prstGeom>
        </p:spPr>
        <p:txBody>
          <a:bodyPr lIns="0" tIns="0" rIns="0" bIns="0">
            <a:normAutofit/>
          </a:bodyPr>
          <a:lstStyle>
            <a:lvl1pPr>
              <a:lnSpc>
                <a:spcPts val="3000"/>
              </a:lnSpc>
              <a:spcBef>
                <a:spcPts val="0"/>
              </a:spcBef>
              <a:defRPr sz="2500" b="0" i="0">
                <a:solidFill>
                  <a:schemeClr val="tx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25 Pt / 30 Pt</a:t>
            </a:r>
          </a:p>
        </p:txBody>
      </p:sp>
      <p:sp>
        <p:nvSpPr>
          <p:cNvPr id="17" name="Textplatzhalter 15">
            <a:extLst>
              <a:ext uri="{FF2B5EF4-FFF2-40B4-BE49-F238E27FC236}">
                <a16:creationId xmlns:a16="http://schemas.microsoft.com/office/drawing/2014/main" id="{A755FF09-D235-7A40-AF8D-A4D20D88BB2D}"/>
              </a:ext>
            </a:extLst>
          </p:cNvPr>
          <p:cNvSpPr>
            <a:spLocks noGrp="1"/>
          </p:cNvSpPr>
          <p:nvPr>
            <p:ph type="body" sz="quarter" idx="93" hasCustomPrompt="1"/>
          </p:nvPr>
        </p:nvSpPr>
        <p:spPr>
          <a:xfrm>
            <a:off x="10911445" y="27160142"/>
            <a:ext cx="8546543" cy="430415"/>
          </a:xfrm>
          <a:prstGeom prst="rect">
            <a:avLst/>
          </a:prstGeom>
        </p:spPr>
        <p:txBody>
          <a:bodyPr lIns="0" tIns="0" rIns="0" bIns="0">
            <a:normAutofit/>
          </a:bodyPr>
          <a:lstStyle>
            <a:lvl1pPr>
              <a:lnSpc>
                <a:spcPts val="2200"/>
              </a:lnSpc>
              <a:spcBef>
                <a:spcPts val="0"/>
              </a:spcBef>
              <a:defRPr sz="1800" b="1" i="0">
                <a:solidFill>
                  <a:schemeClr val="tx1"/>
                </a:solidFill>
                <a:latin typeface="Source Sans Pro Semibold"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Caption, at </a:t>
            </a:r>
            <a:r>
              <a:rPr lang="de-DE" dirty="0" err="1"/>
              <a:t>the</a:t>
            </a:r>
            <a:r>
              <a:rPr lang="de-DE" dirty="0"/>
              <a:t> </a:t>
            </a:r>
            <a:r>
              <a:rPr lang="de-DE" dirty="0" err="1"/>
              <a:t>beginning</a:t>
            </a:r>
            <a:r>
              <a:rPr lang="de-DE" dirty="0"/>
              <a:t> </a:t>
            </a:r>
            <a:r>
              <a:rPr lang="de-DE" dirty="0" err="1"/>
              <a:t>with</a:t>
            </a:r>
            <a:r>
              <a:rPr lang="de-DE" dirty="0"/>
              <a:t> light </a:t>
            </a:r>
            <a:r>
              <a:rPr lang="de-DE" dirty="0" err="1"/>
              <a:t>blue</a:t>
            </a:r>
            <a:r>
              <a:rPr lang="de-DE" dirty="0"/>
              <a:t> </a:t>
            </a:r>
            <a:r>
              <a:rPr lang="de-DE" dirty="0" err="1"/>
              <a:t>possible</a:t>
            </a:r>
            <a:endParaRPr lang="de-DE" dirty="0"/>
          </a:p>
        </p:txBody>
      </p:sp>
      <p:sp>
        <p:nvSpPr>
          <p:cNvPr id="18" name="Textplatzhalter 15">
            <a:extLst>
              <a:ext uri="{FF2B5EF4-FFF2-40B4-BE49-F238E27FC236}">
                <a16:creationId xmlns:a16="http://schemas.microsoft.com/office/drawing/2014/main" id="{1CA5C780-F46B-0348-8978-5E4E171B622D}"/>
              </a:ext>
            </a:extLst>
          </p:cNvPr>
          <p:cNvSpPr>
            <a:spLocks noGrp="1"/>
          </p:cNvSpPr>
          <p:nvPr>
            <p:ph type="body" sz="quarter" idx="94" hasCustomPrompt="1"/>
          </p:nvPr>
        </p:nvSpPr>
        <p:spPr>
          <a:xfrm>
            <a:off x="20286663" y="21117924"/>
            <a:ext cx="8532811" cy="484105"/>
          </a:xfrm>
          <a:prstGeom prst="rect">
            <a:avLst/>
          </a:prstGeom>
        </p:spPr>
        <p:txBody>
          <a:bodyPr lIns="0" tIns="0" rIns="0" bIns="0">
            <a:normAutofit/>
          </a:bodyPr>
          <a:lstStyle>
            <a:lvl1pPr>
              <a:lnSpc>
                <a:spcPts val="3000"/>
              </a:lnSpc>
              <a:spcBef>
                <a:spcPts val="0"/>
              </a:spcBef>
              <a:defRPr sz="2500" b="0" i="0">
                <a:solidFill>
                  <a:schemeClr val="tx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25 Pt / 30 Pt</a:t>
            </a:r>
          </a:p>
        </p:txBody>
      </p:sp>
      <p:sp>
        <p:nvSpPr>
          <p:cNvPr id="23" name="Textplatzhalter 22">
            <a:extLst>
              <a:ext uri="{FF2B5EF4-FFF2-40B4-BE49-F238E27FC236}">
                <a16:creationId xmlns:a16="http://schemas.microsoft.com/office/drawing/2014/main" id="{0E8A9426-FBCE-9F46-9116-F9EDE8B69985}"/>
              </a:ext>
            </a:extLst>
          </p:cNvPr>
          <p:cNvSpPr>
            <a:spLocks noGrp="1"/>
          </p:cNvSpPr>
          <p:nvPr>
            <p:ph type="body" sz="quarter" idx="96" hasCustomPrompt="1"/>
          </p:nvPr>
        </p:nvSpPr>
        <p:spPr>
          <a:xfrm>
            <a:off x="10902950" y="16941800"/>
            <a:ext cx="8546543" cy="501356"/>
          </a:xfrm>
          <a:prstGeom prst="rect">
            <a:avLst/>
          </a:prstGeom>
        </p:spPr>
        <p:txBody>
          <a:bodyPr lIns="0" tIns="0" rIns="0" bIns="0">
            <a:noAutofit/>
          </a:bodyPr>
          <a:lstStyle>
            <a:lvl1pPr>
              <a:defRPr sz="2500" b="0" i="0">
                <a:solidFill>
                  <a:schemeClr val="tx1"/>
                </a:solidFill>
                <a:latin typeface="Source Sans Pro Semibold" panose="020B0503030403020204" pitchFamily="34" charset="0"/>
              </a:defRPr>
            </a:lvl1pPr>
            <a:lvl2pPr>
              <a:defRPr sz="2500" b="1" i="0">
                <a:solidFill>
                  <a:schemeClr val="tx1"/>
                </a:solidFill>
                <a:latin typeface="Source Sans Pro Semibold" panose="020B0503030403020204" pitchFamily="34" charset="0"/>
              </a:defRPr>
            </a:lvl2pPr>
            <a:lvl3pPr>
              <a:defRPr sz="2500" b="1" i="0">
                <a:solidFill>
                  <a:schemeClr val="tx1"/>
                </a:solidFill>
                <a:latin typeface="Source Sans Pro Semibold" panose="020B0503030403020204" pitchFamily="34" charset="0"/>
              </a:defRPr>
            </a:lvl3pPr>
            <a:lvl4pPr>
              <a:defRPr sz="2500" b="1" i="0">
                <a:solidFill>
                  <a:schemeClr val="tx1"/>
                </a:solidFill>
                <a:latin typeface="Source Sans Pro Semibold" panose="020B0503030403020204" pitchFamily="34" charset="0"/>
              </a:defRPr>
            </a:lvl4pPr>
            <a:lvl5pPr>
              <a:defRPr sz="2500" b="1" i="0">
                <a:solidFill>
                  <a:schemeClr val="tx1"/>
                </a:solidFill>
                <a:latin typeface="Source Sans Pro Semibold" panose="020B0503030403020204" pitchFamily="34" charset="0"/>
              </a:defRPr>
            </a:lvl5pPr>
          </a:lstStyle>
          <a:p>
            <a:pPr lvl="0"/>
            <a:r>
              <a:rPr lang="de-DE" dirty="0" err="1"/>
              <a:t>Subline</a:t>
            </a:r>
            <a:r>
              <a:rPr lang="de-DE" dirty="0"/>
              <a:t> in schwarz </a:t>
            </a:r>
            <a:r>
              <a:rPr lang="de-DE" dirty="0" err="1"/>
              <a:t>textformat</a:t>
            </a:r>
            <a:r>
              <a:rPr lang="de-DE" dirty="0"/>
              <a:t> 25/30PT</a:t>
            </a:r>
          </a:p>
        </p:txBody>
      </p:sp>
      <p:sp>
        <p:nvSpPr>
          <p:cNvPr id="25" name="Diagrammplatzhalter 24">
            <a:extLst>
              <a:ext uri="{FF2B5EF4-FFF2-40B4-BE49-F238E27FC236}">
                <a16:creationId xmlns:a16="http://schemas.microsoft.com/office/drawing/2014/main" id="{56104D25-3D67-B24E-99EA-8042BFC70D41}"/>
              </a:ext>
            </a:extLst>
          </p:cNvPr>
          <p:cNvSpPr>
            <a:spLocks noGrp="1"/>
          </p:cNvSpPr>
          <p:nvPr>
            <p:ph type="chart" sz="quarter" idx="97"/>
          </p:nvPr>
        </p:nvSpPr>
        <p:spPr>
          <a:xfrm>
            <a:off x="10895013" y="17780000"/>
            <a:ext cx="8562975" cy="3621881"/>
          </a:xfrm>
          <a:prstGeom prst="rect">
            <a:avLst/>
          </a:prstGeom>
        </p:spPr>
        <p:txBody>
          <a:bodyPr/>
          <a:lstStyle/>
          <a:p>
            <a:endParaRPr lang="de-DE"/>
          </a:p>
        </p:txBody>
      </p:sp>
      <p:sp>
        <p:nvSpPr>
          <p:cNvPr id="26" name="Diagrammplatzhalter 24">
            <a:extLst>
              <a:ext uri="{FF2B5EF4-FFF2-40B4-BE49-F238E27FC236}">
                <a16:creationId xmlns:a16="http://schemas.microsoft.com/office/drawing/2014/main" id="{B8CE0920-26A8-B243-9D01-3647E36023D4}"/>
              </a:ext>
            </a:extLst>
          </p:cNvPr>
          <p:cNvSpPr>
            <a:spLocks noGrp="1"/>
          </p:cNvSpPr>
          <p:nvPr>
            <p:ph type="chart" sz="quarter" idx="98"/>
          </p:nvPr>
        </p:nvSpPr>
        <p:spPr>
          <a:xfrm>
            <a:off x="10895013" y="21767800"/>
            <a:ext cx="8562975" cy="5110971"/>
          </a:xfrm>
          <a:prstGeom prst="rect">
            <a:avLst/>
          </a:prstGeom>
        </p:spPr>
        <p:txBody>
          <a:bodyPr/>
          <a:lstStyle/>
          <a:p>
            <a:endParaRPr lang="de-DE"/>
          </a:p>
        </p:txBody>
      </p:sp>
      <p:sp>
        <p:nvSpPr>
          <p:cNvPr id="27" name="Textplatzhalter 22">
            <a:extLst>
              <a:ext uri="{FF2B5EF4-FFF2-40B4-BE49-F238E27FC236}">
                <a16:creationId xmlns:a16="http://schemas.microsoft.com/office/drawing/2014/main" id="{8D82C836-AE05-5647-A081-26A78A94F5D3}"/>
              </a:ext>
            </a:extLst>
          </p:cNvPr>
          <p:cNvSpPr>
            <a:spLocks noGrp="1"/>
          </p:cNvSpPr>
          <p:nvPr>
            <p:ph type="body" sz="quarter" idx="99" hasCustomPrompt="1"/>
          </p:nvPr>
        </p:nvSpPr>
        <p:spPr>
          <a:xfrm>
            <a:off x="20286663" y="16941800"/>
            <a:ext cx="8537575" cy="501356"/>
          </a:xfrm>
          <a:prstGeom prst="rect">
            <a:avLst/>
          </a:prstGeom>
        </p:spPr>
        <p:txBody>
          <a:bodyPr lIns="0" tIns="0" rIns="0" bIns="0">
            <a:noAutofit/>
          </a:bodyPr>
          <a:lstStyle>
            <a:lvl1pPr>
              <a:defRPr sz="2500" b="0" i="0">
                <a:solidFill>
                  <a:schemeClr val="tx1"/>
                </a:solidFill>
                <a:latin typeface="Source Sans Pro Semibold" panose="020B0503030403020204" pitchFamily="34" charset="0"/>
              </a:defRPr>
            </a:lvl1pPr>
            <a:lvl2pPr>
              <a:defRPr sz="2500" b="1" i="0">
                <a:solidFill>
                  <a:schemeClr val="tx1"/>
                </a:solidFill>
                <a:latin typeface="Source Sans Pro Semibold" panose="020B0503030403020204" pitchFamily="34" charset="0"/>
              </a:defRPr>
            </a:lvl2pPr>
            <a:lvl3pPr>
              <a:defRPr sz="2500" b="1" i="0">
                <a:solidFill>
                  <a:schemeClr val="tx1"/>
                </a:solidFill>
                <a:latin typeface="Source Sans Pro Semibold" panose="020B0503030403020204" pitchFamily="34" charset="0"/>
              </a:defRPr>
            </a:lvl3pPr>
            <a:lvl4pPr>
              <a:defRPr sz="2500" b="1" i="0">
                <a:solidFill>
                  <a:schemeClr val="tx1"/>
                </a:solidFill>
                <a:latin typeface="Source Sans Pro Semibold" panose="020B0503030403020204" pitchFamily="34" charset="0"/>
              </a:defRPr>
            </a:lvl4pPr>
            <a:lvl5pPr>
              <a:defRPr sz="2500" b="1" i="0">
                <a:solidFill>
                  <a:schemeClr val="tx1"/>
                </a:solidFill>
                <a:latin typeface="Source Sans Pro Semibold" panose="020B0503030403020204" pitchFamily="34" charset="0"/>
              </a:defRPr>
            </a:lvl5pPr>
          </a:lstStyle>
          <a:p>
            <a:pPr lvl="0"/>
            <a:r>
              <a:rPr lang="de-DE" dirty="0" err="1"/>
              <a:t>Subline</a:t>
            </a:r>
            <a:r>
              <a:rPr lang="de-DE" dirty="0"/>
              <a:t> in schwarz </a:t>
            </a:r>
            <a:r>
              <a:rPr lang="de-DE" dirty="0" err="1"/>
              <a:t>textformat</a:t>
            </a:r>
            <a:r>
              <a:rPr lang="de-DE" dirty="0"/>
              <a:t> 25/30PT</a:t>
            </a:r>
          </a:p>
        </p:txBody>
      </p:sp>
      <p:sp>
        <p:nvSpPr>
          <p:cNvPr id="28" name="Diagrammplatzhalter 24">
            <a:extLst>
              <a:ext uri="{FF2B5EF4-FFF2-40B4-BE49-F238E27FC236}">
                <a16:creationId xmlns:a16="http://schemas.microsoft.com/office/drawing/2014/main" id="{68DB047F-87A8-CA43-862B-680D59FCAC9A}"/>
              </a:ext>
            </a:extLst>
          </p:cNvPr>
          <p:cNvSpPr>
            <a:spLocks noGrp="1"/>
          </p:cNvSpPr>
          <p:nvPr>
            <p:ph type="chart" sz="quarter" idx="100"/>
          </p:nvPr>
        </p:nvSpPr>
        <p:spPr>
          <a:xfrm>
            <a:off x="20286664" y="17780000"/>
            <a:ext cx="8505030" cy="2921000"/>
          </a:xfrm>
          <a:prstGeom prst="rect">
            <a:avLst/>
          </a:prstGeom>
        </p:spPr>
        <p:txBody>
          <a:bodyPr/>
          <a:lstStyle/>
          <a:p>
            <a:endParaRPr lang="de-DE" dirty="0"/>
          </a:p>
        </p:txBody>
      </p:sp>
      <p:sp>
        <p:nvSpPr>
          <p:cNvPr id="29" name="Diagrammplatzhalter 24">
            <a:extLst>
              <a:ext uri="{FF2B5EF4-FFF2-40B4-BE49-F238E27FC236}">
                <a16:creationId xmlns:a16="http://schemas.microsoft.com/office/drawing/2014/main" id="{0BA3F18A-3807-F14D-8731-FE4DF152AD52}"/>
              </a:ext>
            </a:extLst>
          </p:cNvPr>
          <p:cNvSpPr>
            <a:spLocks noGrp="1"/>
          </p:cNvSpPr>
          <p:nvPr>
            <p:ph type="chart" sz="quarter" idx="101"/>
          </p:nvPr>
        </p:nvSpPr>
        <p:spPr>
          <a:xfrm>
            <a:off x="20286663" y="21767800"/>
            <a:ext cx="4300537" cy="3531606"/>
          </a:xfrm>
          <a:prstGeom prst="rect">
            <a:avLst/>
          </a:prstGeom>
        </p:spPr>
        <p:txBody>
          <a:bodyPr/>
          <a:lstStyle/>
          <a:p>
            <a:endParaRPr lang="de-DE"/>
          </a:p>
        </p:txBody>
      </p:sp>
      <p:sp>
        <p:nvSpPr>
          <p:cNvPr id="30" name="Textplatzhalter 15">
            <a:extLst>
              <a:ext uri="{FF2B5EF4-FFF2-40B4-BE49-F238E27FC236}">
                <a16:creationId xmlns:a16="http://schemas.microsoft.com/office/drawing/2014/main" id="{AAA1040C-6409-4743-B02F-C523C0BA6768}"/>
              </a:ext>
            </a:extLst>
          </p:cNvPr>
          <p:cNvSpPr>
            <a:spLocks noGrp="1"/>
          </p:cNvSpPr>
          <p:nvPr>
            <p:ph type="body" sz="quarter" idx="102" hasCustomPrompt="1"/>
          </p:nvPr>
        </p:nvSpPr>
        <p:spPr>
          <a:xfrm>
            <a:off x="25236200" y="21767800"/>
            <a:ext cx="3583274" cy="3531607"/>
          </a:xfrm>
          <a:prstGeom prst="rect">
            <a:avLst/>
          </a:prstGeom>
        </p:spPr>
        <p:txBody>
          <a:bodyPr lIns="0" tIns="0" rIns="0" bIns="0">
            <a:normAutofit/>
          </a:bodyPr>
          <a:lstStyle>
            <a:lvl1pPr marL="342900" indent="-342900">
              <a:lnSpc>
                <a:spcPts val="3000"/>
              </a:lnSpc>
              <a:spcBef>
                <a:spcPts val="0"/>
              </a:spcBef>
              <a:spcAft>
                <a:spcPts val="100"/>
              </a:spcAft>
              <a:buFont typeface="Arial" panose="020B0604020202020204" pitchFamily="34" charset="0"/>
              <a:buChar char="•"/>
              <a:defRPr sz="2500" b="0" i="0">
                <a:solidFill>
                  <a:schemeClr val="tx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25 Pt / 30 Pt</a:t>
            </a:r>
          </a:p>
          <a:p>
            <a:pPr lvl="0"/>
            <a:endParaRPr lang="de-DE" dirty="0"/>
          </a:p>
          <a:p>
            <a:pPr lvl="0"/>
            <a:endParaRPr lang="de-DE" dirty="0"/>
          </a:p>
        </p:txBody>
      </p:sp>
      <p:sp>
        <p:nvSpPr>
          <p:cNvPr id="31" name="Textplatzhalter 22">
            <a:extLst>
              <a:ext uri="{FF2B5EF4-FFF2-40B4-BE49-F238E27FC236}">
                <a16:creationId xmlns:a16="http://schemas.microsoft.com/office/drawing/2014/main" id="{B9E14234-72DF-D44D-AF92-2DFD80772C88}"/>
              </a:ext>
            </a:extLst>
          </p:cNvPr>
          <p:cNvSpPr>
            <a:spLocks noGrp="1"/>
          </p:cNvSpPr>
          <p:nvPr>
            <p:ph type="body" sz="quarter" idx="103" hasCustomPrompt="1"/>
          </p:nvPr>
        </p:nvSpPr>
        <p:spPr>
          <a:xfrm>
            <a:off x="10902950" y="28348146"/>
            <a:ext cx="8546543" cy="501356"/>
          </a:xfrm>
          <a:prstGeom prst="rect">
            <a:avLst/>
          </a:prstGeom>
        </p:spPr>
        <p:txBody>
          <a:bodyPr lIns="0" tIns="0" rIns="0" bIns="0">
            <a:noAutofit/>
          </a:bodyPr>
          <a:lstStyle>
            <a:lvl1pPr>
              <a:defRPr sz="2500" b="0" i="0">
                <a:solidFill>
                  <a:schemeClr val="tx1"/>
                </a:solidFill>
                <a:latin typeface="Source Sans Pro Semibold" panose="020B0503030403020204" pitchFamily="34" charset="0"/>
              </a:defRPr>
            </a:lvl1pPr>
            <a:lvl2pPr>
              <a:defRPr sz="2500" b="1" i="0">
                <a:solidFill>
                  <a:schemeClr val="tx1"/>
                </a:solidFill>
                <a:latin typeface="Source Sans Pro Semibold" panose="020B0503030403020204" pitchFamily="34" charset="0"/>
              </a:defRPr>
            </a:lvl2pPr>
            <a:lvl3pPr>
              <a:defRPr sz="2500" b="1" i="0">
                <a:solidFill>
                  <a:schemeClr val="tx1"/>
                </a:solidFill>
                <a:latin typeface="Source Sans Pro Semibold" panose="020B0503030403020204" pitchFamily="34" charset="0"/>
              </a:defRPr>
            </a:lvl3pPr>
            <a:lvl4pPr>
              <a:defRPr sz="2500" b="1" i="0">
                <a:solidFill>
                  <a:schemeClr val="tx1"/>
                </a:solidFill>
                <a:latin typeface="Source Sans Pro Semibold" panose="020B0503030403020204" pitchFamily="34" charset="0"/>
              </a:defRPr>
            </a:lvl4pPr>
            <a:lvl5pPr>
              <a:defRPr sz="2500" b="1" i="0">
                <a:solidFill>
                  <a:schemeClr val="tx1"/>
                </a:solidFill>
                <a:latin typeface="Source Sans Pro Semibold" panose="020B0503030403020204" pitchFamily="34" charset="0"/>
              </a:defRPr>
            </a:lvl5pPr>
          </a:lstStyle>
          <a:p>
            <a:pPr lvl="0"/>
            <a:r>
              <a:rPr lang="de-DE" dirty="0" err="1"/>
              <a:t>Subline</a:t>
            </a:r>
            <a:r>
              <a:rPr lang="de-DE" dirty="0"/>
              <a:t> in schwarz </a:t>
            </a:r>
            <a:r>
              <a:rPr lang="de-DE" dirty="0" err="1"/>
              <a:t>textformat</a:t>
            </a:r>
            <a:r>
              <a:rPr lang="de-DE" dirty="0"/>
              <a:t> 25/30PT</a:t>
            </a:r>
          </a:p>
        </p:txBody>
      </p:sp>
      <p:sp>
        <p:nvSpPr>
          <p:cNvPr id="32" name="Diagrammplatzhalter 24">
            <a:extLst>
              <a:ext uri="{FF2B5EF4-FFF2-40B4-BE49-F238E27FC236}">
                <a16:creationId xmlns:a16="http://schemas.microsoft.com/office/drawing/2014/main" id="{E9DBB02B-12C8-8C4D-9C93-C60EE43AA48B}"/>
              </a:ext>
            </a:extLst>
          </p:cNvPr>
          <p:cNvSpPr>
            <a:spLocks noGrp="1"/>
          </p:cNvSpPr>
          <p:nvPr>
            <p:ph type="chart" sz="quarter" idx="104"/>
          </p:nvPr>
        </p:nvSpPr>
        <p:spPr>
          <a:xfrm>
            <a:off x="10911443" y="28849502"/>
            <a:ext cx="8546545" cy="5188649"/>
          </a:xfrm>
          <a:prstGeom prst="rect">
            <a:avLst/>
          </a:prstGeom>
        </p:spPr>
        <p:txBody>
          <a:bodyPr/>
          <a:lstStyle/>
          <a:p>
            <a:endParaRPr lang="de-DE"/>
          </a:p>
        </p:txBody>
      </p:sp>
      <p:sp>
        <p:nvSpPr>
          <p:cNvPr id="34" name="Textplatzhalter 15">
            <a:extLst>
              <a:ext uri="{FF2B5EF4-FFF2-40B4-BE49-F238E27FC236}">
                <a16:creationId xmlns:a16="http://schemas.microsoft.com/office/drawing/2014/main" id="{486B7896-D280-DA41-B07A-84D6A458CC97}"/>
              </a:ext>
            </a:extLst>
          </p:cNvPr>
          <p:cNvSpPr>
            <a:spLocks noGrp="1"/>
          </p:cNvSpPr>
          <p:nvPr>
            <p:ph type="body" sz="quarter" idx="106" hasCustomPrompt="1"/>
          </p:nvPr>
        </p:nvSpPr>
        <p:spPr>
          <a:xfrm>
            <a:off x="1440000" y="27566538"/>
            <a:ext cx="8497887" cy="8616652"/>
          </a:xfrm>
          <a:prstGeom prst="rect">
            <a:avLst/>
          </a:prstGeom>
        </p:spPr>
        <p:txBody>
          <a:bodyPr lIns="0" tIns="0" rIns="0" bIns="0">
            <a:normAutofit/>
          </a:bodyPr>
          <a:lstStyle>
            <a:lvl1pPr>
              <a:lnSpc>
                <a:spcPts val="3000"/>
              </a:lnSpc>
              <a:spcBef>
                <a:spcPts val="0"/>
              </a:spcBef>
              <a:defRPr sz="2500" b="0" i="0">
                <a:solidFill>
                  <a:schemeClr val="tx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25 Pt / 30 Pt</a:t>
            </a:r>
          </a:p>
        </p:txBody>
      </p:sp>
      <p:sp>
        <p:nvSpPr>
          <p:cNvPr id="37" name="Textplatzhalter 15">
            <a:extLst>
              <a:ext uri="{FF2B5EF4-FFF2-40B4-BE49-F238E27FC236}">
                <a16:creationId xmlns:a16="http://schemas.microsoft.com/office/drawing/2014/main" id="{4F2C3E76-2196-194A-A2EB-F60D3F92DD04}"/>
              </a:ext>
            </a:extLst>
          </p:cNvPr>
          <p:cNvSpPr>
            <a:spLocks noGrp="1"/>
          </p:cNvSpPr>
          <p:nvPr>
            <p:ph type="body" sz="quarter" idx="109" hasCustomPrompt="1"/>
          </p:nvPr>
        </p:nvSpPr>
        <p:spPr>
          <a:xfrm>
            <a:off x="20769401" y="27325962"/>
            <a:ext cx="7551599" cy="8313945"/>
          </a:xfrm>
          <a:prstGeom prst="rect">
            <a:avLst/>
          </a:prstGeom>
        </p:spPr>
        <p:txBody>
          <a:bodyPr lIns="0" tIns="0" rIns="0" bIns="0">
            <a:normAutofit/>
          </a:bodyPr>
          <a:lstStyle>
            <a:lvl1pPr marL="342900" indent="-342900">
              <a:lnSpc>
                <a:spcPts val="3000"/>
              </a:lnSpc>
              <a:spcBef>
                <a:spcPts val="0"/>
              </a:spcBef>
              <a:spcAft>
                <a:spcPts val="500"/>
              </a:spcAft>
              <a:buFont typeface="Arial" panose="020B0604020202020204" pitchFamily="34" charset="0"/>
              <a:buChar char="•"/>
              <a:defRPr sz="2500" b="0" i="0">
                <a:solidFill>
                  <a:schemeClr val="bg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bearbeiten 25 Pt / 30 Pt</a:t>
            </a:r>
          </a:p>
          <a:p>
            <a:pPr lvl="0"/>
            <a:r>
              <a:rPr lang="de-DE" dirty="0"/>
              <a:t>Mastertextformat bearbeiten 25 Pt / 30 Pt</a:t>
            </a:r>
          </a:p>
        </p:txBody>
      </p:sp>
      <p:sp>
        <p:nvSpPr>
          <p:cNvPr id="40" name="Textplatzhalter 39">
            <a:extLst>
              <a:ext uri="{FF2B5EF4-FFF2-40B4-BE49-F238E27FC236}">
                <a16:creationId xmlns:a16="http://schemas.microsoft.com/office/drawing/2014/main" id="{8B7D0CD2-3D65-6C4C-80CC-EF898D1461CB}"/>
              </a:ext>
            </a:extLst>
          </p:cNvPr>
          <p:cNvSpPr>
            <a:spLocks noGrp="1"/>
          </p:cNvSpPr>
          <p:nvPr>
            <p:ph type="body" sz="quarter" idx="110" hasCustomPrompt="1"/>
          </p:nvPr>
        </p:nvSpPr>
        <p:spPr>
          <a:xfrm>
            <a:off x="1465400" y="13293951"/>
            <a:ext cx="27326294" cy="1673141"/>
          </a:xfrm>
          <a:prstGeom prst="rect">
            <a:avLst/>
          </a:prstGeom>
        </p:spPr>
        <p:txBody>
          <a:bodyPr>
            <a:normAutofit/>
          </a:bodyPr>
          <a:lstStyle>
            <a:lvl1pPr marL="0" indent="2270125">
              <a:lnSpc>
                <a:spcPts val="3900"/>
              </a:lnSpc>
              <a:tabLst/>
              <a:defRPr sz="3200" b="0" i="0">
                <a:latin typeface="Source Sans Pro" panose="020B0503030403020204" pitchFamily="34" charset="0"/>
              </a:defRPr>
            </a:lvl1pPr>
          </a:lstStyle>
          <a:p>
            <a:pPr lvl="0"/>
            <a:r>
              <a:rPr lang="de-DE" dirty="0" err="1"/>
              <a:t>Here</a:t>
            </a:r>
            <a:r>
              <a:rPr lang="de-DE" dirty="0"/>
              <a:t> </a:t>
            </a:r>
            <a:r>
              <a:rPr lang="de-DE" dirty="0" err="1"/>
              <a:t>is</a:t>
            </a:r>
            <a:r>
              <a:rPr lang="de-DE" dirty="0"/>
              <a:t> </a:t>
            </a:r>
            <a:r>
              <a:rPr lang="de-DE" dirty="0" err="1"/>
              <a:t>copy</a:t>
            </a:r>
            <a:r>
              <a:rPr lang="de-DE" dirty="0"/>
              <a:t> </a:t>
            </a:r>
            <a:r>
              <a:rPr lang="de-DE" dirty="0" err="1"/>
              <a:t>text</a:t>
            </a:r>
            <a:r>
              <a:rPr lang="de-DE" dirty="0"/>
              <a:t> in </a:t>
            </a:r>
            <a:r>
              <a:rPr lang="de-DE" dirty="0" err="1"/>
              <a:t>source</a:t>
            </a:r>
            <a:r>
              <a:rPr lang="de-DE" dirty="0"/>
              <a:t> reg 32 PT / 39 ZA</a:t>
            </a:r>
          </a:p>
        </p:txBody>
      </p:sp>
      <p:sp>
        <p:nvSpPr>
          <p:cNvPr id="41" name="Textplatzhalter 17" title="HEADLINE ARIAL BOLD 40 PT">
            <a:extLst>
              <a:ext uri="{FF2B5EF4-FFF2-40B4-BE49-F238E27FC236}">
                <a16:creationId xmlns:a16="http://schemas.microsoft.com/office/drawing/2014/main" id="{0CC17001-5A34-8647-BD7B-2AAC9B07446E}"/>
              </a:ext>
            </a:extLst>
          </p:cNvPr>
          <p:cNvSpPr>
            <a:spLocks noGrp="1"/>
          </p:cNvSpPr>
          <p:nvPr>
            <p:ph type="body" sz="quarter" idx="111" hasCustomPrompt="1"/>
          </p:nvPr>
        </p:nvSpPr>
        <p:spPr>
          <a:xfrm>
            <a:off x="1465400" y="37800001"/>
            <a:ext cx="8488225" cy="520802"/>
          </a:xfrm>
          <a:prstGeom prst="rect">
            <a:avLst/>
          </a:prstGeom>
        </p:spPr>
        <p:txBody>
          <a:bodyPr lIns="0" tIns="0" rIns="0" anchor="ctr" anchorCtr="0">
            <a:normAutofit/>
          </a:bodyPr>
          <a:lstStyle>
            <a:lvl1pPr marL="0" indent="0">
              <a:buFontTx/>
              <a:buNone/>
              <a:defRPr sz="2200" b="0" i="0" cap="all" baseline="0">
                <a:solidFill>
                  <a:schemeClr val="accent1"/>
                </a:solidFill>
                <a:latin typeface="Source Sans Pro" panose="020B0503030403020204" pitchFamily="34" charset="0"/>
                <a:cs typeface="Arial" panose="020B0604020202020204" pitchFamily="34" charset="0"/>
              </a:defRPr>
            </a:lvl1pPr>
          </a:lstStyle>
          <a:p>
            <a:pPr lvl="0"/>
            <a:r>
              <a:rPr lang="de-DE" b="1" i="0" cap="all" baseline="0" dirty="0"/>
              <a:t>References</a:t>
            </a:r>
            <a:endParaRPr lang="de-DE" dirty="0"/>
          </a:p>
        </p:txBody>
      </p:sp>
      <p:sp>
        <p:nvSpPr>
          <p:cNvPr id="44" name="Textplatzhalter 17" title="HEADLINE ARIAL BOLD 40 PT">
            <a:extLst>
              <a:ext uri="{FF2B5EF4-FFF2-40B4-BE49-F238E27FC236}">
                <a16:creationId xmlns:a16="http://schemas.microsoft.com/office/drawing/2014/main" id="{B2BC376E-32C8-C141-A3B6-9B80DC244CDD}"/>
              </a:ext>
            </a:extLst>
          </p:cNvPr>
          <p:cNvSpPr>
            <a:spLocks noGrp="1"/>
          </p:cNvSpPr>
          <p:nvPr>
            <p:ph type="body" sz="quarter" idx="112" hasCustomPrompt="1"/>
          </p:nvPr>
        </p:nvSpPr>
        <p:spPr>
          <a:xfrm>
            <a:off x="10888801" y="37800001"/>
            <a:ext cx="8569188" cy="520802"/>
          </a:xfrm>
          <a:prstGeom prst="rect">
            <a:avLst/>
          </a:prstGeom>
        </p:spPr>
        <p:txBody>
          <a:bodyPr lIns="0" tIns="0" rIns="0" anchor="ctr" anchorCtr="0">
            <a:normAutofit/>
          </a:bodyPr>
          <a:lstStyle>
            <a:lvl1pPr marL="0" indent="0">
              <a:buFontTx/>
              <a:buNone/>
              <a:defRPr sz="2200" b="0" i="0" cap="all" baseline="0">
                <a:solidFill>
                  <a:schemeClr val="accent1"/>
                </a:solidFill>
                <a:latin typeface="Source Sans Pro" panose="020B0503030403020204" pitchFamily="34" charset="0"/>
                <a:cs typeface="Arial" panose="020B0604020202020204" pitchFamily="34" charset="0"/>
              </a:defRPr>
            </a:lvl1pPr>
          </a:lstStyle>
          <a:p>
            <a:pPr lvl="0"/>
            <a:r>
              <a:rPr lang="de-DE" b="1" i="0" cap="all" baseline="0" dirty="0" err="1"/>
              <a:t>Acknowledgement</a:t>
            </a:r>
            <a:r>
              <a:rPr lang="de-DE" b="1" i="0" cap="all" baseline="0" dirty="0"/>
              <a:t> </a:t>
            </a:r>
            <a:r>
              <a:rPr lang="de-DE" b="1" i="0" cap="all" baseline="0" dirty="0" err="1"/>
              <a:t>and</a:t>
            </a:r>
            <a:r>
              <a:rPr lang="de-DE" b="1" i="0" cap="all" baseline="0" dirty="0"/>
              <a:t> Partners</a:t>
            </a:r>
            <a:endParaRPr lang="de-DE" dirty="0"/>
          </a:p>
        </p:txBody>
      </p:sp>
      <p:sp>
        <p:nvSpPr>
          <p:cNvPr id="45" name="Textplatzhalter 17" title="HEADLINE ARIAL BOLD 40 PT">
            <a:extLst>
              <a:ext uri="{FF2B5EF4-FFF2-40B4-BE49-F238E27FC236}">
                <a16:creationId xmlns:a16="http://schemas.microsoft.com/office/drawing/2014/main" id="{3CD92EF3-8E30-6F4A-BEB0-8E40491DD759}"/>
              </a:ext>
            </a:extLst>
          </p:cNvPr>
          <p:cNvSpPr>
            <a:spLocks noGrp="1"/>
          </p:cNvSpPr>
          <p:nvPr>
            <p:ph type="body" sz="quarter" idx="113" hasCustomPrompt="1"/>
          </p:nvPr>
        </p:nvSpPr>
        <p:spPr>
          <a:xfrm>
            <a:off x="20286800" y="37800001"/>
            <a:ext cx="8504894" cy="520802"/>
          </a:xfrm>
          <a:prstGeom prst="rect">
            <a:avLst/>
          </a:prstGeom>
        </p:spPr>
        <p:txBody>
          <a:bodyPr lIns="0" tIns="0" rIns="0" anchor="ctr" anchorCtr="0">
            <a:normAutofit/>
          </a:bodyPr>
          <a:lstStyle>
            <a:lvl1pPr marL="0" indent="0">
              <a:buFontTx/>
              <a:buNone/>
              <a:defRPr sz="2200" b="0" i="0" cap="all" baseline="0">
                <a:solidFill>
                  <a:schemeClr val="accent1"/>
                </a:solidFill>
                <a:latin typeface="Source Sans Pro" panose="020B0503030403020204" pitchFamily="34" charset="0"/>
                <a:cs typeface="Arial" panose="020B0604020202020204" pitchFamily="34" charset="0"/>
              </a:defRPr>
            </a:lvl1pPr>
          </a:lstStyle>
          <a:p>
            <a:pPr lvl="0"/>
            <a:r>
              <a:rPr lang="de-DE" b="1" i="0" cap="all" baseline="0"/>
              <a:t>More Information</a:t>
            </a:r>
            <a:endParaRPr lang="de-DE" dirty="0"/>
          </a:p>
        </p:txBody>
      </p:sp>
      <p:sp>
        <p:nvSpPr>
          <p:cNvPr id="46" name="Textplatzhalter 15">
            <a:extLst>
              <a:ext uri="{FF2B5EF4-FFF2-40B4-BE49-F238E27FC236}">
                <a16:creationId xmlns:a16="http://schemas.microsoft.com/office/drawing/2014/main" id="{80A59A65-B9CF-6F41-A41D-09306C5EE84D}"/>
              </a:ext>
            </a:extLst>
          </p:cNvPr>
          <p:cNvSpPr>
            <a:spLocks noGrp="1"/>
          </p:cNvSpPr>
          <p:nvPr>
            <p:ph type="body" sz="quarter" idx="114" hasCustomPrompt="1"/>
          </p:nvPr>
        </p:nvSpPr>
        <p:spPr>
          <a:xfrm>
            <a:off x="1490526" y="38649799"/>
            <a:ext cx="8463099" cy="2698225"/>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25 Pt / 30 Pt</a:t>
            </a:r>
          </a:p>
        </p:txBody>
      </p:sp>
      <p:sp>
        <p:nvSpPr>
          <p:cNvPr id="47" name="Textplatzhalter 15">
            <a:extLst>
              <a:ext uri="{FF2B5EF4-FFF2-40B4-BE49-F238E27FC236}">
                <a16:creationId xmlns:a16="http://schemas.microsoft.com/office/drawing/2014/main" id="{DD5F17B5-11F3-F044-8762-8C8EF9438349}"/>
              </a:ext>
            </a:extLst>
          </p:cNvPr>
          <p:cNvSpPr>
            <a:spLocks noGrp="1"/>
          </p:cNvSpPr>
          <p:nvPr>
            <p:ph type="body" sz="quarter" idx="115" hasCustomPrompt="1"/>
          </p:nvPr>
        </p:nvSpPr>
        <p:spPr>
          <a:xfrm>
            <a:off x="10888525" y="38649800"/>
            <a:ext cx="8585893" cy="350006"/>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25 Pt / 30 Pt</a:t>
            </a:r>
          </a:p>
        </p:txBody>
      </p:sp>
      <p:sp>
        <p:nvSpPr>
          <p:cNvPr id="48" name="Textplatzhalter 15">
            <a:extLst>
              <a:ext uri="{FF2B5EF4-FFF2-40B4-BE49-F238E27FC236}">
                <a16:creationId xmlns:a16="http://schemas.microsoft.com/office/drawing/2014/main" id="{B02D443E-E86C-5149-9D10-8C9E31AF998B}"/>
              </a:ext>
            </a:extLst>
          </p:cNvPr>
          <p:cNvSpPr>
            <a:spLocks noGrp="1"/>
          </p:cNvSpPr>
          <p:nvPr>
            <p:ph type="body" sz="quarter" idx="116" hasCustomPrompt="1"/>
          </p:nvPr>
        </p:nvSpPr>
        <p:spPr>
          <a:xfrm>
            <a:off x="10888526" y="41144855"/>
            <a:ext cx="8569462" cy="350006"/>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25 Pt / 30 Pt</a:t>
            </a:r>
          </a:p>
        </p:txBody>
      </p:sp>
      <p:sp>
        <p:nvSpPr>
          <p:cNvPr id="51" name="Textplatzhalter 15">
            <a:extLst>
              <a:ext uri="{FF2B5EF4-FFF2-40B4-BE49-F238E27FC236}">
                <a16:creationId xmlns:a16="http://schemas.microsoft.com/office/drawing/2014/main" id="{22603063-B799-FD4E-9D64-F359CEE07BE2}"/>
              </a:ext>
            </a:extLst>
          </p:cNvPr>
          <p:cNvSpPr>
            <a:spLocks noGrp="1"/>
          </p:cNvSpPr>
          <p:nvPr>
            <p:ph type="body" sz="quarter" idx="117" hasCustomPrompt="1"/>
          </p:nvPr>
        </p:nvSpPr>
        <p:spPr>
          <a:xfrm>
            <a:off x="10911445" y="34427216"/>
            <a:ext cx="8546543" cy="1755977"/>
          </a:xfrm>
          <a:prstGeom prst="rect">
            <a:avLst/>
          </a:prstGeom>
        </p:spPr>
        <p:txBody>
          <a:bodyPr lIns="0" tIns="0" rIns="0" bIns="0">
            <a:normAutofit/>
          </a:bodyPr>
          <a:lstStyle>
            <a:lvl1pPr>
              <a:lnSpc>
                <a:spcPts val="2200"/>
              </a:lnSpc>
              <a:spcBef>
                <a:spcPts val="0"/>
              </a:spcBef>
              <a:defRPr sz="1800" b="1" i="0">
                <a:solidFill>
                  <a:schemeClr val="tx1"/>
                </a:solidFill>
                <a:latin typeface="Source Sans Pro Semibold"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Caption, at </a:t>
            </a:r>
            <a:r>
              <a:rPr lang="de-DE" dirty="0" err="1"/>
              <a:t>the</a:t>
            </a:r>
            <a:r>
              <a:rPr lang="de-DE" dirty="0"/>
              <a:t> </a:t>
            </a:r>
            <a:r>
              <a:rPr lang="de-DE" dirty="0" err="1"/>
              <a:t>beginning</a:t>
            </a:r>
            <a:r>
              <a:rPr lang="de-DE" dirty="0"/>
              <a:t> </a:t>
            </a:r>
            <a:r>
              <a:rPr lang="de-DE" dirty="0" err="1"/>
              <a:t>with</a:t>
            </a:r>
            <a:r>
              <a:rPr lang="de-DE" dirty="0"/>
              <a:t> light </a:t>
            </a:r>
            <a:r>
              <a:rPr lang="de-DE" dirty="0" err="1"/>
              <a:t>blue</a:t>
            </a:r>
            <a:r>
              <a:rPr lang="de-DE" dirty="0"/>
              <a:t> </a:t>
            </a:r>
            <a:r>
              <a:rPr lang="de-DE" dirty="0" err="1"/>
              <a:t>possible</a:t>
            </a:r>
            <a:endParaRPr lang="de-DE" dirty="0"/>
          </a:p>
        </p:txBody>
      </p:sp>
      <p:sp>
        <p:nvSpPr>
          <p:cNvPr id="52" name="Diagrammplatzhalter 24">
            <a:extLst>
              <a:ext uri="{FF2B5EF4-FFF2-40B4-BE49-F238E27FC236}">
                <a16:creationId xmlns:a16="http://schemas.microsoft.com/office/drawing/2014/main" id="{DECD4BBE-66AA-F14D-86F0-F7D9AB952444}"/>
              </a:ext>
            </a:extLst>
          </p:cNvPr>
          <p:cNvSpPr>
            <a:spLocks noGrp="1"/>
          </p:cNvSpPr>
          <p:nvPr>
            <p:ph type="chart" sz="quarter" idx="118"/>
          </p:nvPr>
        </p:nvSpPr>
        <p:spPr>
          <a:xfrm>
            <a:off x="20286663" y="38670809"/>
            <a:ext cx="1798637" cy="1791387"/>
          </a:xfrm>
          <a:prstGeom prst="rect">
            <a:avLst/>
          </a:prstGeom>
        </p:spPr>
        <p:txBody>
          <a:bodyPr/>
          <a:lstStyle/>
          <a:p>
            <a:endParaRPr lang="de-DE" dirty="0"/>
          </a:p>
        </p:txBody>
      </p:sp>
      <p:sp>
        <p:nvSpPr>
          <p:cNvPr id="53" name="Diagrammplatzhalter 24">
            <a:extLst>
              <a:ext uri="{FF2B5EF4-FFF2-40B4-BE49-F238E27FC236}">
                <a16:creationId xmlns:a16="http://schemas.microsoft.com/office/drawing/2014/main" id="{68CD245F-3C57-7B4B-B018-4911A1AAA50C}"/>
              </a:ext>
            </a:extLst>
          </p:cNvPr>
          <p:cNvSpPr>
            <a:spLocks noGrp="1"/>
          </p:cNvSpPr>
          <p:nvPr>
            <p:ph type="chart" sz="quarter" idx="119"/>
          </p:nvPr>
        </p:nvSpPr>
        <p:spPr>
          <a:xfrm>
            <a:off x="20286663" y="40664709"/>
            <a:ext cx="1798637" cy="1791387"/>
          </a:xfrm>
          <a:prstGeom prst="rect">
            <a:avLst/>
          </a:prstGeom>
        </p:spPr>
        <p:txBody>
          <a:bodyPr/>
          <a:lstStyle/>
          <a:p>
            <a:endParaRPr lang="de-DE" dirty="0"/>
          </a:p>
        </p:txBody>
      </p:sp>
      <p:sp>
        <p:nvSpPr>
          <p:cNvPr id="57" name="Textplatzhalter 15">
            <a:extLst>
              <a:ext uri="{FF2B5EF4-FFF2-40B4-BE49-F238E27FC236}">
                <a16:creationId xmlns:a16="http://schemas.microsoft.com/office/drawing/2014/main" id="{7BA8EE95-B746-8546-A55D-7AF0062DC7E9}"/>
              </a:ext>
            </a:extLst>
          </p:cNvPr>
          <p:cNvSpPr>
            <a:spLocks noGrp="1"/>
          </p:cNvSpPr>
          <p:nvPr>
            <p:ph type="body" sz="quarter" idx="120" hasCustomPrompt="1"/>
          </p:nvPr>
        </p:nvSpPr>
        <p:spPr>
          <a:xfrm>
            <a:off x="22470056" y="38670809"/>
            <a:ext cx="6349419" cy="369332"/>
          </a:xfrm>
          <a:prstGeom prst="rect">
            <a:avLst/>
          </a:prstGeom>
        </p:spPr>
        <p:txBody>
          <a:bodyPr lIns="0" tIns="0" rIns="0" bIns="0">
            <a:normAutofit/>
          </a:bodyPr>
          <a:lstStyle>
            <a:lvl1pPr>
              <a:lnSpc>
                <a:spcPts val="2000"/>
              </a:lnSpc>
              <a:spcBef>
                <a:spcPts val="0"/>
              </a:spcBef>
              <a:defRPr sz="1600" b="1" i="0">
                <a:solidFill>
                  <a:schemeClr val="accent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Prof. Dr. Vorname, Name</a:t>
            </a:r>
          </a:p>
        </p:txBody>
      </p:sp>
      <p:sp>
        <p:nvSpPr>
          <p:cNvPr id="58" name="Textplatzhalter 15">
            <a:extLst>
              <a:ext uri="{FF2B5EF4-FFF2-40B4-BE49-F238E27FC236}">
                <a16:creationId xmlns:a16="http://schemas.microsoft.com/office/drawing/2014/main" id="{B2999291-7D3F-8140-A545-BF668115C827}"/>
              </a:ext>
            </a:extLst>
          </p:cNvPr>
          <p:cNvSpPr>
            <a:spLocks noGrp="1"/>
          </p:cNvSpPr>
          <p:nvPr>
            <p:ph type="body" sz="quarter" idx="121" hasCustomPrompt="1"/>
          </p:nvPr>
        </p:nvSpPr>
        <p:spPr>
          <a:xfrm>
            <a:off x="22470057" y="39216495"/>
            <a:ext cx="6349418" cy="1245701"/>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err="1"/>
              <a:t>Vorname.name@helmholtz-berlin.de</a:t>
            </a:r>
            <a:br>
              <a:rPr lang="de-DE" dirty="0"/>
            </a:br>
            <a:r>
              <a:rPr lang="de-DE" dirty="0"/>
              <a:t>Fon +49-30-63 92 29 90</a:t>
            </a:r>
            <a:br>
              <a:rPr lang="de-DE" dirty="0"/>
            </a:br>
            <a:r>
              <a:rPr lang="de-DE" dirty="0" err="1"/>
              <a:t>www.helmholtz</a:t>
            </a:r>
            <a:r>
              <a:rPr lang="de-DE" dirty="0"/>
              <a:t>-berlin/</a:t>
            </a:r>
            <a:r>
              <a:rPr lang="de-DE" dirty="0" err="1"/>
              <a:t>xxxxx</a:t>
            </a:r>
            <a:endParaRPr lang="de-DE" dirty="0"/>
          </a:p>
        </p:txBody>
      </p:sp>
      <p:sp>
        <p:nvSpPr>
          <p:cNvPr id="60" name="Textplatzhalter 15">
            <a:extLst>
              <a:ext uri="{FF2B5EF4-FFF2-40B4-BE49-F238E27FC236}">
                <a16:creationId xmlns:a16="http://schemas.microsoft.com/office/drawing/2014/main" id="{9BA1BEA0-9CBA-6143-930A-90411648512F}"/>
              </a:ext>
            </a:extLst>
          </p:cNvPr>
          <p:cNvSpPr>
            <a:spLocks noGrp="1"/>
          </p:cNvSpPr>
          <p:nvPr>
            <p:ph type="body" sz="quarter" idx="122" hasCustomPrompt="1"/>
          </p:nvPr>
        </p:nvSpPr>
        <p:spPr>
          <a:xfrm>
            <a:off x="22470057" y="40676995"/>
            <a:ext cx="6349418" cy="1245701"/>
          </a:xfrm>
          <a:prstGeom prst="rect">
            <a:avLst/>
          </a:prstGeom>
        </p:spPr>
        <p:txBody>
          <a:bodyPr lIns="0" tIns="0" rIns="0" bIns="0">
            <a:normAutofit/>
          </a:bodyPr>
          <a:lstStyle>
            <a:lvl1pPr>
              <a:lnSpc>
                <a:spcPts val="2000"/>
              </a:lnSpc>
              <a:spcBef>
                <a:spcPts val="0"/>
              </a:spcBef>
              <a:defRPr sz="1600" b="0" i="0">
                <a:solidFill>
                  <a:schemeClr val="tx1"/>
                </a:solidFill>
                <a:latin typeface="Source Sans Pro" panose="020B05030304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err="1"/>
              <a:t>www.mehrinfos-projekt.de</a:t>
            </a:r>
            <a:br>
              <a:rPr lang="de-DE" dirty="0"/>
            </a:br>
            <a:r>
              <a:rPr lang="de-DE" dirty="0"/>
              <a:t>Source </a:t>
            </a:r>
            <a:r>
              <a:rPr lang="de-DE" dirty="0" err="1"/>
              <a:t>regular</a:t>
            </a:r>
            <a:r>
              <a:rPr lang="de-DE" dirty="0"/>
              <a:t> 18/22Pt, </a:t>
            </a:r>
            <a:r>
              <a:rPr lang="de-DE" dirty="0" err="1"/>
              <a:t>more</a:t>
            </a:r>
            <a:r>
              <a:rPr lang="de-DE" dirty="0"/>
              <a:t> </a:t>
            </a:r>
            <a:r>
              <a:rPr lang="de-DE" dirty="0" err="1"/>
              <a:t>information</a:t>
            </a:r>
            <a:r>
              <a:rPr lang="de-DE" dirty="0"/>
              <a:t>, </a:t>
            </a:r>
            <a:r>
              <a:rPr lang="de-DE" dirty="0" err="1"/>
              <a:t>urls</a:t>
            </a:r>
            <a:r>
              <a:rPr lang="de-DE" dirty="0"/>
              <a:t> </a:t>
            </a:r>
          </a:p>
        </p:txBody>
      </p:sp>
      <p:sp>
        <p:nvSpPr>
          <p:cNvPr id="61" name="Textfeld 60">
            <a:extLst>
              <a:ext uri="{FF2B5EF4-FFF2-40B4-BE49-F238E27FC236}">
                <a16:creationId xmlns:a16="http://schemas.microsoft.com/office/drawing/2014/main" id="{3C9DFC36-C851-FB4E-916B-B7781880067A}"/>
              </a:ext>
            </a:extLst>
          </p:cNvPr>
          <p:cNvSpPr txBox="1"/>
          <p:nvPr userDrawn="1"/>
        </p:nvSpPr>
        <p:spPr>
          <a:xfrm>
            <a:off x="1490526" y="12956673"/>
            <a:ext cx="2053759" cy="517398"/>
          </a:xfrm>
          <a:prstGeom prst="rect">
            <a:avLst/>
          </a:prstGeom>
          <a:noFill/>
        </p:spPr>
        <p:txBody>
          <a:bodyPr wrap="square" lIns="0" tIns="0" rIns="0" bIns="0" rtlCol="0">
            <a:noAutofit/>
          </a:bodyPr>
          <a:lstStyle/>
          <a:p>
            <a:pPr>
              <a:lnSpc>
                <a:spcPts val="3900"/>
              </a:lnSpc>
            </a:pPr>
            <a:r>
              <a:rPr lang="de-DE" sz="3200" b="0" i="0" dirty="0">
                <a:solidFill>
                  <a:srgbClr val="90BFDC"/>
                </a:solidFill>
                <a:latin typeface="Source Sans Pro" panose="020B0503030403020204" pitchFamily="34" charset="0"/>
              </a:rPr>
              <a:t>ABSTRACT:</a:t>
            </a:r>
          </a:p>
        </p:txBody>
      </p:sp>
      <p:sp>
        <p:nvSpPr>
          <p:cNvPr id="66" name="Textplatzhalter 65">
            <a:extLst>
              <a:ext uri="{FF2B5EF4-FFF2-40B4-BE49-F238E27FC236}">
                <a16:creationId xmlns:a16="http://schemas.microsoft.com/office/drawing/2014/main" id="{C490BBF7-0A46-C249-8445-ED0393F5E0A3}"/>
              </a:ext>
            </a:extLst>
          </p:cNvPr>
          <p:cNvSpPr>
            <a:spLocks noGrp="1"/>
          </p:cNvSpPr>
          <p:nvPr>
            <p:ph type="body" sz="quarter" idx="123" hasCustomPrompt="1"/>
          </p:nvPr>
        </p:nvSpPr>
        <p:spPr>
          <a:xfrm>
            <a:off x="1439863" y="26387464"/>
            <a:ext cx="8513762" cy="638766"/>
          </a:xfrm>
          <a:prstGeom prst="rect">
            <a:avLst/>
          </a:prstGeom>
        </p:spPr>
        <p:txBody>
          <a:bodyPr>
            <a:normAutofit/>
          </a:bodyPr>
          <a:lstStyle>
            <a:lvl1pPr>
              <a:defRPr sz="4000" b="1" i="0">
                <a:solidFill>
                  <a:srgbClr val="B3CA48"/>
                </a:solidFill>
                <a:latin typeface="Source Sans Pro" panose="020B0503030403020204" pitchFamily="34" charset="0"/>
              </a:defRPr>
            </a:lvl1pPr>
          </a:lstStyle>
          <a:p>
            <a:pPr lvl="0"/>
            <a:r>
              <a:rPr lang="de-DE" dirty="0"/>
              <a:t>HEADLINE FURTHER POINT</a:t>
            </a:r>
          </a:p>
        </p:txBody>
      </p:sp>
      <p:sp>
        <p:nvSpPr>
          <p:cNvPr id="67" name="Textfeld 66">
            <a:extLst>
              <a:ext uri="{FF2B5EF4-FFF2-40B4-BE49-F238E27FC236}">
                <a16:creationId xmlns:a16="http://schemas.microsoft.com/office/drawing/2014/main" id="{F6D22748-7A4B-F64E-8A7D-C838996FB3A7}"/>
              </a:ext>
            </a:extLst>
          </p:cNvPr>
          <p:cNvSpPr txBox="1"/>
          <p:nvPr userDrawn="1"/>
        </p:nvSpPr>
        <p:spPr>
          <a:xfrm>
            <a:off x="20769401" y="26387464"/>
            <a:ext cx="3835401" cy="700088"/>
          </a:xfrm>
          <a:prstGeom prst="rect">
            <a:avLst/>
          </a:prstGeom>
          <a:noFill/>
        </p:spPr>
        <p:txBody>
          <a:bodyPr wrap="square" lIns="0" tIns="0" rIns="0" bIns="0" rtlCol="0">
            <a:noAutofit/>
          </a:bodyPr>
          <a:lstStyle/>
          <a:p>
            <a:r>
              <a:rPr lang="de-DE" sz="4000" b="1" i="0" dirty="0">
                <a:solidFill>
                  <a:schemeClr val="bg1"/>
                </a:solidFill>
                <a:latin typeface="Source Sans Pro" panose="020B0503030403020204" pitchFamily="34" charset="0"/>
              </a:rPr>
              <a:t>NEXT STEPS</a:t>
            </a:r>
          </a:p>
        </p:txBody>
      </p:sp>
      <p:sp>
        <p:nvSpPr>
          <p:cNvPr id="70" name="Textplatzhalter 69">
            <a:extLst>
              <a:ext uri="{FF2B5EF4-FFF2-40B4-BE49-F238E27FC236}">
                <a16:creationId xmlns:a16="http://schemas.microsoft.com/office/drawing/2014/main" id="{1B45EC83-2570-B745-9106-ACC01CB7398A}"/>
              </a:ext>
            </a:extLst>
          </p:cNvPr>
          <p:cNvSpPr>
            <a:spLocks noGrp="1"/>
          </p:cNvSpPr>
          <p:nvPr>
            <p:ph type="body" sz="quarter" idx="124" hasCustomPrompt="1"/>
          </p:nvPr>
        </p:nvSpPr>
        <p:spPr>
          <a:xfrm>
            <a:off x="1366047" y="5366957"/>
            <a:ext cx="8529213" cy="1147858"/>
          </a:xfrm>
          <a:prstGeom prst="rect">
            <a:avLst/>
          </a:prstGeom>
        </p:spPr>
        <p:txBody>
          <a:bodyPr/>
          <a:lstStyle>
            <a:lvl1pPr>
              <a:spcBef>
                <a:spcPts val="0"/>
              </a:spcBef>
              <a:defRPr sz="2500">
                <a:solidFill>
                  <a:srgbClr val="005286"/>
                </a:solidFill>
              </a:defRPr>
            </a:lvl1pPr>
            <a:lvl2pPr>
              <a:defRPr>
                <a:solidFill>
                  <a:schemeClr val="accent2"/>
                </a:solidFill>
              </a:defRPr>
            </a:lvl2pPr>
          </a:lstStyle>
          <a:p>
            <a:pPr lvl="0"/>
            <a:r>
              <a:rPr lang="de-DE" dirty="0"/>
              <a:t>More </a:t>
            </a:r>
            <a:r>
              <a:rPr lang="de-DE" dirty="0" err="1"/>
              <a:t>information</a:t>
            </a:r>
            <a:r>
              <a:rPr lang="de-DE" dirty="0"/>
              <a:t> </a:t>
            </a:r>
            <a:r>
              <a:rPr lang="de-DE" dirty="0" err="1"/>
              <a:t>projekt</a:t>
            </a:r>
            <a:r>
              <a:rPr lang="de-DE" dirty="0"/>
              <a:t> </a:t>
            </a:r>
            <a:r>
              <a:rPr lang="de-DE" dirty="0" err="1"/>
              <a:t>www.url.de</a:t>
            </a:r>
            <a:r>
              <a:rPr lang="de-DE" dirty="0"/>
              <a:t>/</a:t>
            </a:r>
            <a:r>
              <a:rPr lang="de-DE" dirty="0" err="1"/>
              <a:t>xyz</a:t>
            </a:r>
            <a:r>
              <a:rPr lang="de-DE" dirty="0"/>
              <a:t>, 2 </a:t>
            </a:r>
            <a:r>
              <a:rPr lang="de-DE" dirty="0" err="1"/>
              <a:t>lines</a:t>
            </a:r>
            <a:r>
              <a:rPr lang="de-DE" dirty="0"/>
              <a:t> </a:t>
            </a:r>
            <a:r>
              <a:rPr lang="de-DE" dirty="0" err="1"/>
              <a:t>possible</a:t>
            </a:r>
            <a:endParaRPr lang="de-DE" dirty="0"/>
          </a:p>
        </p:txBody>
      </p:sp>
      <p:sp>
        <p:nvSpPr>
          <p:cNvPr id="39" name="Subtitle 2">
            <a:extLst>
              <a:ext uri="{FF2B5EF4-FFF2-40B4-BE49-F238E27FC236}">
                <a16:creationId xmlns:a16="http://schemas.microsoft.com/office/drawing/2014/main" id="{1276CB00-71ED-9A4F-9D50-0EA54AE36990}"/>
              </a:ext>
            </a:extLst>
          </p:cNvPr>
          <p:cNvSpPr txBox="1">
            <a:spLocks/>
          </p:cNvSpPr>
          <p:nvPr userDrawn="1"/>
        </p:nvSpPr>
        <p:spPr>
          <a:xfrm>
            <a:off x="3675200" y="6773010"/>
            <a:ext cx="27379475" cy="701425"/>
          </a:xfrm>
          <a:prstGeom prst="rect">
            <a:avLst/>
          </a:prstGeom>
        </p:spPr>
        <p:txBody>
          <a:bodyPr lIns="0" tIns="0" rIns="0" bIns="0">
            <a:noAutofit/>
          </a:bodyPr>
          <a:lstStyle>
            <a:lvl1pPr marL="0" indent="0" algn="l" defTabSz="3027487" rtl="0" eaLnBrk="1" latinLnBrk="0" hangingPunct="1">
              <a:lnSpc>
                <a:spcPct val="90000"/>
              </a:lnSpc>
              <a:spcBef>
                <a:spcPts val="3311"/>
              </a:spcBef>
              <a:buFontTx/>
              <a:buNone/>
              <a:defRPr sz="4500" b="1" i="0" kern="1200">
                <a:solidFill>
                  <a:schemeClr val="accent2">
                    <a:lumMod val="40000"/>
                    <a:lumOff val="60000"/>
                  </a:schemeClr>
                </a:solidFill>
                <a:latin typeface="Source Sans Pro Semibold" panose="020B0503030403020204" pitchFamily="34" charset="0"/>
                <a:ea typeface="+mn-ea"/>
                <a:cs typeface="+mn-cs"/>
              </a:defRPr>
            </a:lvl1pPr>
            <a:lvl2pPr marL="1513743" indent="0" algn="ctr" defTabSz="3027487" rtl="0" eaLnBrk="1" latinLnBrk="0" hangingPunct="1">
              <a:lnSpc>
                <a:spcPct val="90000"/>
              </a:lnSpc>
              <a:spcBef>
                <a:spcPts val="1655"/>
              </a:spcBef>
              <a:buFontTx/>
              <a:buNone/>
              <a:tabLst/>
              <a:defRPr sz="6622" b="0" i="0" kern="1200">
                <a:solidFill>
                  <a:schemeClr val="bg1"/>
                </a:solidFill>
                <a:latin typeface="Source Sans Pro" panose="020B0503030403020204" pitchFamily="34" charset="0"/>
                <a:ea typeface="+mn-ea"/>
                <a:cs typeface="+mn-cs"/>
              </a:defRPr>
            </a:lvl2pPr>
            <a:lvl3pPr marL="3027487" indent="0" algn="ctr" defTabSz="3027487" rtl="0" eaLnBrk="1" latinLnBrk="0" hangingPunct="1">
              <a:lnSpc>
                <a:spcPct val="90000"/>
              </a:lnSpc>
              <a:spcBef>
                <a:spcPts val="1655"/>
              </a:spcBef>
              <a:buFontTx/>
              <a:buNone/>
              <a:defRPr sz="5960" b="0" i="0" kern="1200">
                <a:solidFill>
                  <a:schemeClr val="bg1"/>
                </a:solidFill>
                <a:latin typeface="Source Sans Pro" panose="020B0503030403020204" pitchFamily="34" charset="0"/>
                <a:ea typeface="+mn-ea"/>
                <a:cs typeface="+mn-cs"/>
              </a:defRPr>
            </a:lvl3pPr>
            <a:lvl4pPr marL="4541230" indent="0" algn="ctr" defTabSz="3027487" rtl="0" eaLnBrk="1" latinLnBrk="0" hangingPunct="1">
              <a:lnSpc>
                <a:spcPct val="90000"/>
              </a:lnSpc>
              <a:spcBef>
                <a:spcPts val="1655"/>
              </a:spcBef>
              <a:buFontTx/>
              <a:buNone/>
              <a:defRPr sz="5297" b="0" i="0" kern="1200">
                <a:solidFill>
                  <a:schemeClr val="bg1"/>
                </a:solidFill>
                <a:latin typeface="Source Sans Pro" panose="020B0503030403020204" pitchFamily="34" charset="0"/>
                <a:ea typeface="+mn-ea"/>
                <a:cs typeface="+mn-cs"/>
              </a:defRPr>
            </a:lvl4pPr>
            <a:lvl5pPr marL="6054974" indent="0" algn="ctr" defTabSz="3027487" rtl="0" eaLnBrk="1" latinLnBrk="0" hangingPunct="1">
              <a:lnSpc>
                <a:spcPct val="90000"/>
              </a:lnSpc>
              <a:spcBef>
                <a:spcPts val="1655"/>
              </a:spcBef>
              <a:buFontTx/>
              <a:buNone/>
              <a:defRPr sz="5297" b="0" i="0" kern="1200">
                <a:solidFill>
                  <a:schemeClr val="bg1"/>
                </a:solidFill>
                <a:latin typeface="Source Sans Pro" panose="020B0503030403020204" pitchFamily="34" charset="0"/>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pPr>
              <a:lnSpc>
                <a:spcPts val="2000"/>
              </a:lnSpc>
              <a:spcBef>
                <a:spcPts val="0"/>
              </a:spcBef>
            </a:pPr>
            <a:endParaRPr lang="de-DE" sz="1800" b="0" i="0" dirty="0">
              <a:solidFill>
                <a:schemeClr val="bg1"/>
              </a:solidFill>
              <a:latin typeface="Source Sans Pro" panose="020B0503030403020204" pitchFamily="34" charset="0"/>
            </a:endParaRPr>
          </a:p>
        </p:txBody>
      </p:sp>
      <p:sp>
        <p:nvSpPr>
          <p:cNvPr id="9" name="Textplatzhalter 8">
            <a:extLst>
              <a:ext uri="{FF2B5EF4-FFF2-40B4-BE49-F238E27FC236}">
                <a16:creationId xmlns:a16="http://schemas.microsoft.com/office/drawing/2014/main" id="{AB7D111C-2733-D642-AE49-C0869587380F}"/>
              </a:ext>
            </a:extLst>
          </p:cNvPr>
          <p:cNvSpPr>
            <a:spLocks noGrp="1"/>
          </p:cNvSpPr>
          <p:nvPr>
            <p:ph type="body" sz="quarter" idx="125" hasCustomPrompt="1"/>
          </p:nvPr>
        </p:nvSpPr>
        <p:spPr>
          <a:xfrm>
            <a:off x="1490525" y="12228972"/>
            <a:ext cx="27301169" cy="969396"/>
          </a:xfrm>
          <a:prstGeom prst="rect">
            <a:avLst/>
          </a:prstGeom>
        </p:spPr>
        <p:txBody>
          <a:bodyPr lIns="0" tIns="0" rIns="0" bIns="0"/>
          <a:lstStyle>
            <a:lvl1pPr>
              <a:lnSpc>
                <a:spcPts val="2000"/>
              </a:lnSpc>
              <a:spcBef>
                <a:spcPts val="0"/>
              </a:spcBef>
              <a:defRPr sz="1800" b="0" i="0">
                <a:latin typeface="Source Sans Pro" panose="020B0503030403020204" pitchFamily="34" charset="77"/>
              </a:defRPr>
            </a:lvl1pPr>
          </a:lstStyle>
          <a:p>
            <a:pPr lvl="0"/>
            <a:r>
              <a:rPr lang="de-DE" dirty="0"/>
              <a:t>Fußnotentext in </a:t>
            </a:r>
            <a:r>
              <a:rPr lang="de-DE" dirty="0" err="1"/>
              <a:t>regular</a:t>
            </a:r>
            <a:r>
              <a:rPr lang="de-DE" dirty="0"/>
              <a:t> 18 Pt / 20 ZA.</a:t>
            </a:r>
          </a:p>
        </p:txBody>
      </p:sp>
    </p:spTree>
    <p:extLst>
      <p:ext uri="{BB962C8B-B14F-4D97-AF65-F5344CB8AC3E}">
        <p14:creationId xmlns:p14="http://schemas.microsoft.com/office/powerpoint/2010/main" val="1441198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064D969-B5D5-5D44-BB82-5AEC1621B440}"/>
              </a:ext>
            </a:extLst>
          </p:cNvPr>
          <p:cNvSpPr/>
          <p:nvPr userDrawn="1"/>
        </p:nvSpPr>
        <p:spPr>
          <a:xfrm>
            <a:off x="20293400" y="26011188"/>
            <a:ext cx="8526075" cy="10204812"/>
          </a:xfrm>
          <a:prstGeom prst="rect">
            <a:avLst/>
          </a:prstGeom>
          <a:solidFill>
            <a:srgbClr val="019CD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solidFill>
                <a:srgbClr val="089BD9"/>
              </a:solidFill>
            </a:endParaRPr>
          </a:p>
        </p:txBody>
      </p:sp>
      <p:sp>
        <p:nvSpPr>
          <p:cNvPr id="8" name="Rechteck 7">
            <a:extLst>
              <a:ext uri="{FF2B5EF4-FFF2-40B4-BE49-F238E27FC236}">
                <a16:creationId xmlns:a16="http://schemas.microsoft.com/office/drawing/2014/main" id="{BBDDF028-4C21-0A48-BFEE-E592C5CFEE38}"/>
              </a:ext>
            </a:extLst>
          </p:cNvPr>
          <p:cNvSpPr/>
          <p:nvPr userDrawn="1"/>
        </p:nvSpPr>
        <p:spPr>
          <a:xfrm>
            <a:off x="0" y="7134350"/>
            <a:ext cx="30275213" cy="8100000"/>
          </a:xfrm>
          <a:prstGeom prst="rect">
            <a:avLst/>
          </a:prstGeom>
          <a:solidFill>
            <a:srgbClr val="00548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de-DE" dirty="0">
              <a:solidFill>
                <a:schemeClr val="accent1"/>
              </a:solidFill>
            </a:endParaRPr>
          </a:p>
        </p:txBody>
      </p:sp>
      <p:pic>
        <p:nvPicPr>
          <p:cNvPr id="10" name="Grafik 9">
            <a:extLst>
              <a:ext uri="{FF2B5EF4-FFF2-40B4-BE49-F238E27FC236}">
                <a16:creationId xmlns:a16="http://schemas.microsoft.com/office/drawing/2014/main" id="{59A162D6-4DBE-CE4C-9794-0FE34603BB64}"/>
              </a:ext>
            </a:extLst>
          </p:cNvPr>
          <p:cNvPicPr>
            <a:picLocks noChangeAspect="1"/>
          </p:cNvPicPr>
          <p:nvPr userDrawn="1"/>
        </p:nvPicPr>
        <p:blipFill>
          <a:blip r:embed="rId3"/>
          <a:stretch>
            <a:fillRect/>
          </a:stretch>
        </p:blipFill>
        <p:spPr>
          <a:xfrm>
            <a:off x="20350950" y="4439290"/>
            <a:ext cx="8561582" cy="1392546"/>
          </a:xfrm>
          <a:prstGeom prst="rect">
            <a:avLst/>
          </a:prstGeom>
        </p:spPr>
      </p:pic>
      <p:grpSp>
        <p:nvGrpSpPr>
          <p:cNvPr id="11" name="Gruppieren 10">
            <a:extLst>
              <a:ext uri="{FF2B5EF4-FFF2-40B4-BE49-F238E27FC236}">
                <a16:creationId xmlns:a16="http://schemas.microsoft.com/office/drawing/2014/main" id="{95EC3FE5-FD48-9944-AB26-FEDD7B1C6921}"/>
              </a:ext>
            </a:extLst>
          </p:cNvPr>
          <p:cNvGrpSpPr/>
          <p:nvPr userDrawn="1"/>
        </p:nvGrpSpPr>
        <p:grpSpPr>
          <a:xfrm>
            <a:off x="1455738" y="7345"/>
            <a:ext cx="4320000" cy="360000"/>
            <a:chOff x="1455738" y="0"/>
            <a:chExt cx="4320000" cy="360000"/>
          </a:xfrm>
        </p:grpSpPr>
        <p:sp>
          <p:nvSpPr>
            <p:cNvPr id="12" name="Rechteck 11">
              <a:extLst>
                <a:ext uri="{FF2B5EF4-FFF2-40B4-BE49-F238E27FC236}">
                  <a16:creationId xmlns:a16="http://schemas.microsoft.com/office/drawing/2014/main" id="{6DC80917-DA9C-8D43-A9B4-3C78F8E3F337}"/>
                </a:ext>
              </a:extLst>
            </p:cNvPr>
            <p:cNvSpPr/>
            <p:nvPr userDrawn="1"/>
          </p:nvSpPr>
          <p:spPr>
            <a:xfrm>
              <a:off x="1455738" y="0"/>
              <a:ext cx="144000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08F34EE-3A10-0645-883D-9E2E77AE89BE}"/>
                </a:ext>
              </a:extLst>
            </p:cNvPr>
            <p:cNvSpPr/>
            <p:nvPr userDrawn="1"/>
          </p:nvSpPr>
          <p:spPr>
            <a:xfrm>
              <a:off x="2895738" y="0"/>
              <a:ext cx="1440000" cy="360000"/>
            </a:xfrm>
            <a:prstGeom prst="rect">
              <a:avLst/>
            </a:prstGeom>
            <a:solidFill>
              <a:srgbClr val="00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F9EC73AC-6C01-F547-BDD0-B06023850DEA}"/>
                </a:ext>
              </a:extLst>
            </p:cNvPr>
            <p:cNvSpPr/>
            <p:nvPr userDrawn="1"/>
          </p:nvSpPr>
          <p:spPr>
            <a:xfrm>
              <a:off x="4335738" y="0"/>
              <a:ext cx="1440000" cy="360000"/>
            </a:xfrm>
            <a:prstGeom prst="rect">
              <a:avLst/>
            </a:prstGeom>
            <a:solidFill>
              <a:srgbClr val="AEC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5" name="Gruppieren 14">
            <a:extLst>
              <a:ext uri="{FF2B5EF4-FFF2-40B4-BE49-F238E27FC236}">
                <a16:creationId xmlns:a16="http://schemas.microsoft.com/office/drawing/2014/main" id="{67E514BF-F659-F947-82CE-DAE224AA206C}"/>
              </a:ext>
            </a:extLst>
          </p:cNvPr>
          <p:cNvGrpSpPr/>
          <p:nvPr userDrawn="1"/>
        </p:nvGrpSpPr>
        <p:grpSpPr>
          <a:xfrm>
            <a:off x="20293400" y="25876156"/>
            <a:ext cx="1835150" cy="135032"/>
            <a:chOff x="31951613" y="19252655"/>
            <a:chExt cx="3074724" cy="256227"/>
          </a:xfrm>
        </p:grpSpPr>
        <p:sp>
          <p:nvSpPr>
            <p:cNvPr id="16" name="Rechteck 15">
              <a:extLst>
                <a:ext uri="{FF2B5EF4-FFF2-40B4-BE49-F238E27FC236}">
                  <a16:creationId xmlns:a16="http://schemas.microsoft.com/office/drawing/2014/main" id="{D773D408-B418-CF44-B932-4419D0E42644}"/>
                </a:ext>
              </a:extLst>
            </p:cNvPr>
            <p:cNvSpPr/>
            <p:nvPr userDrawn="1"/>
          </p:nvSpPr>
          <p:spPr>
            <a:xfrm>
              <a:off x="31951613" y="19252655"/>
              <a:ext cx="1024908" cy="256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366E7702-0247-AE4F-A7E3-FA6D00A30FB7}"/>
                </a:ext>
              </a:extLst>
            </p:cNvPr>
            <p:cNvSpPr/>
            <p:nvPr userDrawn="1"/>
          </p:nvSpPr>
          <p:spPr>
            <a:xfrm>
              <a:off x="32976521" y="19252655"/>
              <a:ext cx="1024908" cy="256227"/>
            </a:xfrm>
            <a:prstGeom prst="rect">
              <a:avLst/>
            </a:prstGeom>
            <a:solidFill>
              <a:srgbClr val="00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4898F1D3-AAE3-9E4F-95F4-146D6070C7DF}"/>
                </a:ext>
              </a:extLst>
            </p:cNvPr>
            <p:cNvSpPr/>
            <p:nvPr userDrawn="1"/>
          </p:nvSpPr>
          <p:spPr>
            <a:xfrm>
              <a:off x="34001429" y="19252655"/>
              <a:ext cx="1024908" cy="256227"/>
            </a:xfrm>
            <a:prstGeom prst="rect">
              <a:avLst/>
            </a:prstGeom>
            <a:solidFill>
              <a:srgbClr val="AEC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43077478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3027487" rtl="0" eaLnBrk="1" latinLnBrk="0" hangingPunct="1">
        <a:lnSpc>
          <a:spcPts val="11000"/>
        </a:lnSpc>
        <a:spcBef>
          <a:spcPct val="0"/>
        </a:spcBef>
        <a:buNone/>
        <a:defRPr sz="9500" b="1" i="0" kern="1200" cap="all" baseline="0">
          <a:solidFill>
            <a:schemeClr val="bg1"/>
          </a:solidFill>
          <a:latin typeface="Source Sans Pro" panose="020B0503030403020204" pitchFamily="34" charset="0"/>
          <a:ea typeface="+mj-ea"/>
          <a:cs typeface="+mj-cs"/>
        </a:defRPr>
      </a:lvl1pPr>
    </p:titleStyle>
    <p:bodyStyle>
      <a:lvl1pPr marL="0" indent="0" algn="l" defTabSz="3027487" rtl="0" eaLnBrk="1" latinLnBrk="0" hangingPunct="1">
        <a:lnSpc>
          <a:spcPct val="90000"/>
        </a:lnSpc>
        <a:spcBef>
          <a:spcPts val="3311"/>
        </a:spcBef>
        <a:buFontTx/>
        <a:buNone/>
        <a:defRPr sz="4500" b="1" i="0" kern="1200">
          <a:solidFill>
            <a:schemeClr val="bg1"/>
          </a:solidFill>
          <a:latin typeface="Source Sans Pro Semibold" panose="020B0503030403020204" pitchFamily="34" charset="0"/>
          <a:ea typeface="+mn-ea"/>
          <a:cs typeface="+mn-cs"/>
        </a:defRPr>
      </a:lvl1pPr>
      <a:lvl2pPr marL="0" indent="0" algn="l" defTabSz="3027487" rtl="0" eaLnBrk="1" latinLnBrk="0" hangingPunct="1">
        <a:lnSpc>
          <a:spcPct val="90000"/>
        </a:lnSpc>
        <a:spcBef>
          <a:spcPts val="1655"/>
        </a:spcBef>
        <a:buFontTx/>
        <a:buNone/>
        <a:tabLst/>
        <a:defRPr sz="1800" b="0" i="0" kern="1200">
          <a:solidFill>
            <a:schemeClr val="bg1"/>
          </a:solidFill>
          <a:latin typeface="Source Sans Pro" panose="020B0503030403020204" pitchFamily="34" charset="0"/>
          <a:ea typeface="+mn-ea"/>
          <a:cs typeface="+mn-cs"/>
        </a:defRPr>
      </a:lvl2pPr>
      <a:lvl3pPr marL="3027487" indent="0" algn="l" defTabSz="3027487" rtl="0" eaLnBrk="1" latinLnBrk="0" hangingPunct="1">
        <a:lnSpc>
          <a:spcPct val="90000"/>
        </a:lnSpc>
        <a:spcBef>
          <a:spcPts val="1655"/>
        </a:spcBef>
        <a:buFontTx/>
        <a:buNone/>
        <a:defRPr sz="6622" b="0" i="0" kern="1200">
          <a:solidFill>
            <a:schemeClr val="bg1"/>
          </a:solidFill>
          <a:latin typeface="Source Sans Pro" panose="020B0503030403020204" pitchFamily="34" charset="0"/>
          <a:ea typeface="+mn-ea"/>
          <a:cs typeface="+mn-cs"/>
        </a:defRPr>
      </a:lvl3pPr>
      <a:lvl4pPr marL="4541230" indent="0" algn="l" defTabSz="3027487" rtl="0" eaLnBrk="1" latinLnBrk="0" hangingPunct="1">
        <a:lnSpc>
          <a:spcPct val="90000"/>
        </a:lnSpc>
        <a:spcBef>
          <a:spcPts val="1655"/>
        </a:spcBef>
        <a:buFontTx/>
        <a:buNone/>
        <a:defRPr sz="5960" b="0" i="0" kern="1200">
          <a:solidFill>
            <a:schemeClr val="bg1"/>
          </a:solidFill>
          <a:latin typeface="Source Sans Pro" panose="020B0503030403020204" pitchFamily="34" charset="0"/>
          <a:ea typeface="+mn-ea"/>
          <a:cs typeface="+mn-cs"/>
        </a:defRPr>
      </a:lvl4pPr>
      <a:lvl5pPr marL="6054974" indent="0" algn="l" defTabSz="3027487" rtl="0" eaLnBrk="1" latinLnBrk="0" hangingPunct="1">
        <a:lnSpc>
          <a:spcPct val="90000"/>
        </a:lnSpc>
        <a:spcBef>
          <a:spcPts val="1655"/>
        </a:spcBef>
        <a:buFontTx/>
        <a:buNone/>
        <a:defRPr sz="5960" b="0" i="0" kern="1200">
          <a:solidFill>
            <a:schemeClr val="bg1"/>
          </a:solidFill>
          <a:latin typeface="Source Sans Pro" panose="020B0503030403020204" pitchFamily="34" charset="0"/>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504" userDrawn="1">
          <p15:clr>
            <a:srgbClr val="F26B43"/>
          </p15:clr>
        </p15:guide>
        <p15:guide id="2" pos="9535" userDrawn="1">
          <p15:clr>
            <a:srgbClr val="F26B43"/>
          </p15:clr>
        </p15:guide>
        <p15:guide id="3" pos="917" userDrawn="1">
          <p15:clr>
            <a:srgbClr val="F26B43"/>
          </p15:clr>
        </p15:guide>
        <p15:guide id="4" pos="18154" userDrawn="1">
          <p15:clr>
            <a:srgbClr val="F26B43"/>
          </p15:clr>
        </p15:guide>
        <p15:guide id="5" orient="horz" pos="917" userDrawn="1">
          <p15:clr>
            <a:srgbClr val="F26B43"/>
          </p15:clr>
        </p15:guide>
        <p15:guide id="6" orient="horz" pos="26046" userDrawn="1">
          <p15:clr>
            <a:srgbClr val="F26B43"/>
          </p15:clr>
        </p15:guide>
        <p15:guide id="7" pos="12779" userDrawn="1">
          <p15:clr>
            <a:srgbClr val="F26B43"/>
          </p15:clr>
        </p15:guide>
        <p15:guide id="8" pos="6270" userDrawn="1">
          <p15:clr>
            <a:srgbClr val="F26B43"/>
          </p15:clr>
        </p15:guide>
        <p15:guide id="9" pos="6859" userDrawn="1">
          <p15:clr>
            <a:srgbClr val="F26B43"/>
          </p15:clr>
        </p15:guide>
        <p15:guide id="10" pos="12257" userDrawn="1">
          <p15:clr>
            <a:srgbClr val="F26B43"/>
          </p15:clr>
        </p15:guide>
        <p15:guide id="11" orient="horz" pos="16385" userDrawn="1">
          <p15:clr>
            <a:srgbClr val="F26B43"/>
          </p15:clr>
        </p15:guide>
        <p15:guide id="12" orient="horz" pos="3570" userDrawn="1">
          <p15:clr>
            <a:srgbClr val="F26B43"/>
          </p15:clr>
        </p15:guide>
        <p15:guide id="13" orient="horz" pos="2913"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jpeg"/><Relationship Id="rId26" Type="http://schemas.openxmlformats.org/officeDocument/2006/relationships/image" Target="../media/image22.svg"/><Relationship Id="rId3" Type="http://schemas.openxmlformats.org/officeDocument/2006/relationships/hyperlink" Target="https://github.com/SampleEnvironment/SECoP" TargetMode="External"/><Relationship Id="rId21" Type="http://schemas.openxmlformats.org/officeDocument/2006/relationships/image" Target="../media/image17.png"/><Relationship Id="rId34" Type="http://schemas.openxmlformats.org/officeDocument/2006/relationships/oleObject" Target="../embeddings/oleObject1.bin"/><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jpeg"/><Relationship Id="rId25" Type="http://schemas.openxmlformats.org/officeDocument/2006/relationships/image" Target="../media/image21.png"/><Relationship Id="rId33" Type="http://schemas.openxmlformats.org/officeDocument/2006/relationships/image" Target="../media/image29.jpg"/><Relationship Id="rId2" Type="http://schemas.openxmlformats.org/officeDocument/2006/relationships/hyperlink" Target="https://doi.org/10.3233/jnr-190143" TargetMode="External"/><Relationship Id="rId16" Type="http://schemas.openxmlformats.org/officeDocument/2006/relationships/image" Target="../media/image12.png"/><Relationship Id="rId20" Type="http://schemas.openxmlformats.org/officeDocument/2006/relationships/image" Target="../media/image16.jpe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7.jpeg"/><Relationship Id="rId24" Type="http://schemas.openxmlformats.org/officeDocument/2006/relationships/image" Target="../media/image20.png"/><Relationship Id="rId32" Type="http://schemas.openxmlformats.org/officeDocument/2006/relationships/image" Target="../media/image28.svg"/><Relationship Id="rId5" Type="http://schemas.openxmlformats.org/officeDocument/2006/relationships/hyperlink" Target="https://helmholtz-metadaten.de/de" TargetMode="External"/><Relationship Id="rId15" Type="http://schemas.openxmlformats.org/officeDocument/2006/relationships/image" Target="../media/image11.jpeg"/><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image" Target="../media/image6.gif"/><Relationship Id="rId19" Type="http://schemas.openxmlformats.org/officeDocument/2006/relationships/image" Target="../media/image15.png"/><Relationship Id="rId31" Type="http://schemas.openxmlformats.org/officeDocument/2006/relationships/image" Target="../media/image27.png"/><Relationship Id="rId4" Type="http://schemas.openxmlformats.org/officeDocument/2006/relationships/hyperlink" Target="https://sampleenvironment.org/" TargetMode="External"/><Relationship Id="rId9" Type="http://schemas.openxmlformats.org/officeDocument/2006/relationships/image" Target="../media/image5.jpg"/><Relationship Id="rId14" Type="http://schemas.openxmlformats.org/officeDocument/2006/relationships/image" Target="../media/image10.jpeg"/><Relationship Id="rId22" Type="http://schemas.openxmlformats.org/officeDocument/2006/relationships/image" Target="../media/image18.emf"/><Relationship Id="rId27" Type="http://schemas.openxmlformats.org/officeDocument/2006/relationships/image" Target="../media/image23.png"/><Relationship Id="rId30" Type="http://schemas.openxmlformats.org/officeDocument/2006/relationships/image" Target="../media/image26.svg"/><Relationship Id="rId35" Type="http://schemas.openxmlformats.org/officeDocument/2006/relationships/image" Target="../media/image30.emf"/><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feld 116">
            <a:extLst>
              <a:ext uri="{FF2B5EF4-FFF2-40B4-BE49-F238E27FC236}">
                <a16:creationId xmlns:a16="http://schemas.microsoft.com/office/drawing/2014/main" id="{97999559-DA6C-48AC-B414-EA962B4734E7}"/>
              </a:ext>
            </a:extLst>
          </p:cNvPr>
          <p:cNvSpPr txBox="1"/>
          <p:nvPr/>
        </p:nvSpPr>
        <p:spPr>
          <a:xfrm>
            <a:off x="11914369" y="18314159"/>
            <a:ext cx="6792244" cy="3754874"/>
          </a:xfrm>
          <a:prstGeom prst="rect">
            <a:avLst/>
          </a:prstGeom>
          <a:noFill/>
        </p:spPr>
        <p:txBody>
          <a:bodyPr wrap="square" rtlCol="0">
            <a:spAutoFit/>
          </a:bodyPr>
          <a:lstStyle/>
          <a:p>
            <a:pPr algn="ctr"/>
            <a:r>
              <a:rPr lang="en-GB" sz="3600" b="1">
                <a:solidFill>
                  <a:srgbClr val="00589C"/>
                </a:solidFill>
              </a:rPr>
              <a:t>SECoP</a:t>
            </a:r>
          </a:p>
          <a:p>
            <a:pPr algn="ctr"/>
            <a:r>
              <a:rPr lang="en-GB" sz="2000" b="1">
                <a:latin typeface="Source Sans Pro" panose="020B0503030403020204" pitchFamily="34" charset="0"/>
                <a:ea typeface="Source Sans Pro" panose="020B0503030403020204" pitchFamily="34" charset="0"/>
              </a:rPr>
              <a:t>Sample Environment Communication Protocol</a:t>
            </a:r>
          </a:p>
          <a:p>
            <a:pPr algn="ctr"/>
            <a:endParaRPr lang="en-GB" sz="2000" b="1">
              <a:latin typeface="Source Sans Pro" panose="020B0503030403020204" pitchFamily="34" charset="0"/>
              <a:ea typeface="Source Sans Pro" panose="020B0503030403020204" pitchFamily="34" charset="0"/>
            </a:endParaRPr>
          </a:p>
          <a:p>
            <a:pPr algn="ctr"/>
            <a:r>
              <a:rPr lang="en-GB" sz="5400" b="1">
                <a:solidFill>
                  <a:srgbClr val="00589C"/>
                </a:solidFill>
                <a:latin typeface="Source Sans Pro" panose="020B0503030403020204" pitchFamily="34" charset="0"/>
                <a:ea typeface="Source Sans Pro" panose="020B0503030403020204" pitchFamily="34" charset="0"/>
              </a:rPr>
              <a:t>simple, inclusive, </a:t>
            </a:r>
          </a:p>
          <a:p>
            <a:pPr algn="ctr"/>
            <a:r>
              <a:rPr lang="en-GB" sz="5400" b="1">
                <a:solidFill>
                  <a:srgbClr val="00589C"/>
                </a:solidFill>
                <a:latin typeface="Source Sans Pro" panose="020B0503030403020204" pitchFamily="34" charset="0"/>
                <a:ea typeface="Source Sans Pro" panose="020B0503030403020204" pitchFamily="34" charset="0"/>
              </a:rPr>
              <a:t>self explaining,</a:t>
            </a:r>
          </a:p>
          <a:p>
            <a:pPr algn="ctr"/>
            <a:r>
              <a:rPr lang="en-GB" sz="5400" b="1">
                <a:solidFill>
                  <a:srgbClr val="00589C"/>
                </a:solidFill>
                <a:latin typeface="Source Sans Pro" panose="020B0503030403020204" pitchFamily="34" charset="0"/>
                <a:ea typeface="Source Sans Pro" panose="020B0503030403020204" pitchFamily="34" charset="0"/>
              </a:rPr>
              <a:t>provides metadata</a:t>
            </a:r>
          </a:p>
        </p:txBody>
      </p:sp>
      <p:sp>
        <p:nvSpPr>
          <p:cNvPr id="2" name="Titel 1">
            <a:extLst>
              <a:ext uri="{FF2B5EF4-FFF2-40B4-BE49-F238E27FC236}">
                <a16:creationId xmlns:a16="http://schemas.microsoft.com/office/drawing/2014/main" id="{598C84FD-5E70-D64B-8843-8B2863F45B17}"/>
              </a:ext>
            </a:extLst>
          </p:cNvPr>
          <p:cNvSpPr>
            <a:spLocks noGrp="1"/>
          </p:cNvSpPr>
          <p:nvPr>
            <p:ph type="ctrTitle"/>
          </p:nvPr>
        </p:nvSpPr>
        <p:spPr>
          <a:xfrm>
            <a:off x="1328802" y="7850712"/>
            <a:ext cx="28664488" cy="2796904"/>
          </a:xfrm>
        </p:spPr>
        <p:txBody>
          <a:bodyPr/>
          <a:lstStyle/>
          <a:p>
            <a:r>
              <a:rPr lang="en-GB" sz="9600" dirty="0" err="1"/>
              <a:t>SEC</a:t>
            </a:r>
            <a:r>
              <a:rPr lang="en-GB" sz="9600" cap="none" dirty="0" err="1"/>
              <a:t>o</a:t>
            </a:r>
            <a:r>
              <a:rPr lang="en-GB" sz="9600" dirty="0" err="1"/>
              <a:t>P</a:t>
            </a:r>
            <a:r>
              <a:rPr lang="en-GB" sz="9600" dirty="0"/>
              <a:t> and metadata – the sample environment communication protocol</a:t>
            </a:r>
          </a:p>
        </p:txBody>
      </p:sp>
      <p:sp>
        <p:nvSpPr>
          <p:cNvPr id="3" name="Untertitel 2">
            <a:extLst>
              <a:ext uri="{FF2B5EF4-FFF2-40B4-BE49-F238E27FC236}">
                <a16:creationId xmlns:a16="http://schemas.microsoft.com/office/drawing/2014/main" id="{F49BC7E0-A676-694F-A7BB-B8F0D3204ECE}"/>
              </a:ext>
            </a:extLst>
          </p:cNvPr>
          <p:cNvSpPr>
            <a:spLocks noGrp="1"/>
          </p:cNvSpPr>
          <p:nvPr>
            <p:ph type="subTitle" idx="1"/>
          </p:nvPr>
        </p:nvSpPr>
        <p:spPr>
          <a:xfrm>
            <a:off x="1440000" y="10683270"/>
            <a:ext cx="28009486" cy="799199"/>
          </a:xfrm>
        </p:spPr>
        <p:txBody>
          <a:bodyPr/>
          <a:lstStyle/>
          <a:p>
            <a:r>
              <a:rPr lang="en-GB" dirty="0"/>
              <a:t>K. </a:t>
            </a:r>
            <a:r>
              <a:rPr lang="en-GB" dirty="0" err="1"/>
              <a:t>Kiefer</a:t>
            </a:r>
            <a:r>
              <a:rPr lang="en-GB" baseline="30000" dirty="0" err="1"/>
              <a:t>a</a:t>
            </a:r>
            <a:r>
              <a:rPr lang="en-GB" dirty="0"/>
              <a:t>, B. </a:t>
            </a:r>
            <a:r>
              <a:rPr lang="en-GB" dirty="0" err="1"/>
              <a:t>Klemke</a:t>
            </a:r>
            <a:r>
              <a:rPr lang="en-GB" baseline="30000" dirty="0" err="1"/>
              <a:t>a</a:t>
            </a:r>
            <a:r>
              <a:rPr lang="en-GB" dirty="0"/>
              <a:t>, L. W. </a:t>
            </a:r>
            <a:r>
              <a:rPr lang="en-GB" dirty="0" err="1"/>
              <a:t>Rossa</a:t>
            </a:r>
            <a:r>
              <a:rPr lang="en-GB" baseline="30000" dirty="0" err="1"/>
              <a:t>a</a:t>
            </a:r>
            <a:r>
              <a:rPr lang="en-GB" dirty="0"/>
              <a:t>, </a:t>
            </a:r>
            <a:r>
              <a:rPr lang="en-GB" u="sng" dirty="0"/>
              <a:t>P. </a:t>
            </a:r>
            <a:r>
              <a:rPr lang="en-GB" u="sng" dirty="0" err="1"/>
              <a:t>Wegmann</a:t>
            </a:r>
            <a:r>
              <a:rPr lang="en-GB" baseline="30000" dirty="0" err="1"/>
              <a:t>a</a:t>
            </a:r>
            <a:r>
              <a:rPr lang="en-GB" dirty="0"/>
              <a:t>, J. </a:t>
            </a:r>
            <a:r>
              <a:rPr lang="en-GB" dirty="0" err="1"/>
              <a:t>Kotanski</a:t>
            </a:r>
            <a:r>
              <a:rPr lang="en-GB" baseline="30000" dirty="0" err="1"/>
              <a:t>b</a:t>
            </a:r>
            <a:r>
              <a:rPr lang="en-GB" dirty="0"/>
              <a:t>, T. </a:t>
            </a:r>
            <a:r>
              <a:rPr lang="en-GB" dirty="0" err="1"/>
              <a:t>Kracht</a:t>
            </a:r>
            <a:r>
              <a:rPr lang="en-GB" baseline="30000" dirty="0" err="1"/>
              <a:t>b</a:t>
            </a:r>
            <a:r>
              <a:rPr lang="en-GB" dirty="0"/>
              <a:t>, N. </a:t>
            </a:r>
            <a:r>
              <a:rPr lang="en-GB" dirty="0" err="1"/>
              <a:t>Ekström</a:t>
            </a:r>
            <a:r>
              <a:rPr lang="en-GB" baseline="30000" dirty="0" err="1"/>
              <a:t>c</a:t>
            </a:r>
            <a:r>
              <a:rPr lang="en-GB" dirty="0"/>
              <a:t>, A. </a:t>
            </a:r>
            <a:r>
              <a:rPr lang="en-GB" dirty="0" err="1"/>
              <a:t>Pettersson</a:t>
            </a:r>
            <a:r>
              <a:rPr lang="en-GB" baseline="30000" dirty="0" err="1"/>
              <a:t>c</a:t>
            </a:r>
            <a:r>
              <a:rPr lang="en-GB" dirty="0"/>
              <a:t>, G. </a:t>
            </a:r>
            <a:r>
              <a:rPr lang="en-GB" dirty="0" err="1"/>
              <a:t>Brandl</a:t>
            </a:r>
            <a:r>
              <a:rPr lang="en-GB" baseline="30000" dirty="0" err="1"/>
              <a:t>d</a:t>
            </a:r>
            <a:r>
              <a:rPr lang="en-GB" dirty="0"/>
              <a:t>, E. </a:t>
            </a:r>
            <a:r>
              <a:rPr lang="en-GB" dirty="0" err="1"/>
              <a:t>Faulhaber</a:t>
            </a:r>
            <a:r>
              <a:rPr lang="en-GB" baseline="30000" dirty="0" err="1"/>
              <a:t>e</a:t>
            </a:r>
            <a:r>
              <a:rPr lang="en-GB" dirty="0"/>
              <a:t>, and M. </a:t>
            </a:r>
            <a:r>
              <a:rPr lang="en-GB" dirty="0" err="1"/>
              <a:t>Zolliker</a:t>
            </a:r>
            <a:r>
              <a:rPr lang="en-GB" baseline="30000" dirty="0" err="1"/>
              <a:t>f</a:t>
            </a:r>
            <a:endParaRPr lang="en-GB" dirty="0"/>
          </a:p>
        </p:txBody>
      </p:sp>
      <p:sp>
        <p:nvSpPr>
          <p:cNvPr id="18" name="Textplatzhalter 17">
            <a:extLst>
              <a:ext uri="{FF2B5EF4-FFF2-40B4-BE49-F238E27FC236}">
                <a16:creationId xmlns:a16="http://schemas.microsoft.com/office/drawing/2014/main" id="{50D47DCF-80C6-9A46-ADFC-A973126A6A50}"/>
              </a:ext>
            </a:extLst>
          </p:cNvPr>
          <p:cNvSpPr>
            <a:spLocks noGrp="1"/>
          </p:cNvSpPr>
          <p:nvPr>
            <p:ph type="body" sz="quarter" idx="110"/>
          </p:nvPr>
        </p:nvSpPr>
        <p:spPr>
          <a:xfrm>
            <a:off x="1412467" y="13059364"/>
            <a:ext cx="27326294" cy="2297038"/>
          </a:xfrm>
        </p:spPr>
        <p:txBody>
          <a:bodyPr>
            <a:normAutofit fontScale="62500" lnSpcReduction="20000"/>
          </a:bodyPr>
          <a:lstStyle/>
          <a:p>
            <a:pPr>
              <a:lnSpc>
                <a:spcPct val="120000"/>
              </a:lnSpc>
            </a:pPr>
            <a:r>
              <a:rPr lang="en-US" dirty="0"/>
              <a:t>The integration of sample environment (SE) equipment in a beam line experiment is a complex challenge both in the physical world and in the digital world. Different experiment control software offer different interfaces for the connection of SE equipment. Therefore, it is time-consuming to integrate new SE or to share SE equipment between facilities. To tackle this problem, the International Society for Sample Environment (ISSE) developed the Sample Environment Communication Protocol (</a:t>
            </a:r>
            <a:r>
              <a:rPr lang="en-US" dirty="0" err="1"/>
              <a:t>SECoP</a:t>
            </a:r>
            <a:r>
              <a:rPr lang="en-US" dirty="0"/>
              <a:t>) to standardize the communication between instrument control software and SE equipment*. </a:t>
            </a:r>
            <a:r>
              <a:rPr lang="en-US" dirty="0" err="1"/>
              <a:t>SECoP</a:t>
            </a:r>
            <a:r>
              <a:rPr lang="en-US" dirty="0"/>
              <a:t> offers, on the one hand, a generalized way to control SE equipment. On the other hand, </a:t>
            </a:r>
            <a:r>
              <a:rPr lang="en-US" dirty="0" err="1"/>
              <a:t>SECoP</a:t>
            </a:r>
            <a:r>
              <a:rPr lang="en-US" dirty="0"/>
              <a:t> holds the possibility to transport SE metadata in a well-defined way. In addition, </a:t>
            </a:r>
            <a:r>
              <a:rPr lang="en-US" dirty="0" err="1"/>
              <a:t>SECoP</a:t>
            </a:r>
            <a:r>
              <a:rPr lang="en-US" dirty="0"/>
              <a:t> provides machine readable self-description of the SE equipment which enables a fully automated integration into the instrument control software and into the processes for data storage. Using </a:t>
            </a:r>
            <a:r>
              <a:rPr lang="en-US" dirty="0" err="1"/>
              <a:t>SECoP</a:t>
            </a:r>
            <a:r>
              <a:rPr lang="en-US" dirty="0"/>
              <a:t> as a common standard for controlling SE equipment and generating SE metadata will save resources and intrinsically give the opportunity to supply standardized and FAIR data compliant SE metadata. It will also supply a well-defined interface for user-provided SE equipment, for equipment shared by different research facilities and for industry. In this presentation we will present </a:t>
            </a:r>
            <a:r>
              <a:rPr lang="en-US" dirty="0" err="1"/>
              <a:t>SECoP</a:t>
            </a:r>
            <a:r>
              <a:rPr lang="en-US" dirty="0"/>
              <a:t> and the </a:t>
            </a:r>
            <a:r>
              <a:rPr lang="en-US" dirty="0" err="1"/>
              <a:t>SECoP@HMC</a:t>
            </a:r>
            <a:r>
              <a:rPr lang="en-US" dirty="0"/>
              <a:t> project supported by the Helmholtz Metadata Collaboration. </a:t>
            </a:r>
          </a:p>
        </p:txBody>
      </p:sp>
      <p:sp>
        <p:nvSpPr>
          <p:cNvPr id="19" name="Textplatzhalter 18">
            <a:extLst>
              <a:ext uri="{FF2B5EF4-FFF2-40B4-BE49-F238E27FC236}">
                <a16:creationId xmlns:a16="http://schemas.microsoft.com/office/drawing/2014/main" id="{E9D99711-32B0-CA41-BB4E-B41C0DDFBFD4}"/>
              </a:ext>
            </a:extLst>
          </p:cNvPr>
          <p:cNvSpPr>
            <a:spLocks noGrp="1"/>
          </p:cNvSpPr>
          <p:nvPr>
            <p:ph type="body" sz="quarter" idx="111"/>
          </p:nvPr>
        </p:nvSpPr>
        <p:spPr/>
        <p:txBody>
          <a:bodyPr/>
          <a:lstStyle/>
          <a:p>
            <a:endParaRPr lang="en-GB"/>
          </a:p>
        </p:txBody>
      </p:sp>
      <p:sp>
        <p:nvSpPr>
          <p:cNvPr id="20" name="Textplatzhalter 19">
            <a:extLst>
              <a:ext uri="{FF2B5EF4-FFF2-40B4-BE49-F238E27FC236}">
                <a16:creationId xmlns:a16="http://schemas.microsoft.com/office/drawing/2014/main" id="{46C7DD55-7368-8642-889F-42719AAEC7E9}"/>
              </a:ext>
            </a:extLst>
          </p:cNvPr>
          <p:cNvSpPr>
            <a:spLocks noGrp="1"/>
          </p:cNvSpPr>
          <p:nvPr>
            <p:ph type="body" sz="quarter" idx="112"/>
          </p:nvPr>
        </p:nvSpPr>
        <p:spPr>
          <a:xfrm>
            <a:off x="10888801" y="37800001"/>
            <a:ext cx="8569188" cy="520802"/>
          </a:xfrm>
        </p:spPr>
        <p:txBody>
          <a:bodyPr/>
          <a:lstStyle/>
          <a:p>
            <a:r>
              <a:rPr lang="en-GB"/>
              <a:t>Partners</a:t>
            </a:r>
          </a:p>
        </p:txBody>
      </p:sp>
      <p:sp>
        <p:nvSpPr>
          <p:cNvPr id="21" name="Textplatzhalter 20">
            <a:extLst>
              <a:ext uri="{FF2B5EF4-FFF2-40B4-BE49-F238E27FC236}">
                <a16:creationId xmlns:a16="http://schemas.microsoft.com/office/drawing/2014/main" id="{8CD1BE12-F70E-544B-9A30-FFF54AEF9EC9}"/>
              </a:ext>
            </a:extLst>
          </p:cNvPr>
          <p:cNvSpPr>
            <a:spLocks noGrp="1"/>
          </p:cNvSpPr>
          <p:nvPr>
            <p:ph type="body" sz="quarter" idx="113"/>
          </p:nvPr>
        </p:nvSpPr>
        <p:spPr/>
        <p:txBody>
          <a:bodyPr/>
          <a:lstStyle/>
          <a:p>
            <a:r>
              <a:rPr lang="en-GB"/>
              <a:t>More Information</a:t>
            </a:r>
          </a:p>
        </p:txBody>
      </p:sp>
      <p:sp>
        <p:nvSpPr>
          <p:cNvPr id="22" name="Textplatzhalter 21">
            <a:extLst>
              <a:ext uri="{FF2B5EF4-FFF2-40B4-BE49-F238E27FC236}">
                <a16:creationId xmlns:a16="http://schemas.microsoft.com/office/drawing/2014/main" id="{A9CFB710-0850-6B49-8C6A-CEF51A65EAA5}"/>
              </a:ext>
            </a:extLst>
          </p:cNvPr>
          <p:cNvSpPr>
            <a:spLocks noGrp="1"/>
          </p:cNvSpPr>
          <p:nvPr>
            <p:ph type="body" sz="quarter" idx="114"/>
          </p:nvPr>
        </p:nvSpPr>
        <p:spPr>
          <a:xfrm>
            <a:off x="2590800" y="38649799"/>
            <a:ext cx="7362825" cy="3986038"/>
          </a:xfrm>
        </p:spPr>
        <p:txBody>
          <a:bodyPr>
            <a:normAutofit/>
          </a:bodyPr>
          <a:lstStyle/>
          <a:p>
            <a:r>
              <a:rPr lang="en-GB" dirty="0"/>
              <a:t>An introduction to </a:t>
            </a:r>
            <a:r>
              <a:rPr lang="en-GB" dirty="0" err="1"/>
              <a:t>SECoP</a:t>
            </a:r>
            <a:endParaRPr lang="en-GB" dirty="0"/>
          </a:p>
          <a:p>
            <a:r>
              <a:rPr lang="en-GB" dirty="0"/>
              <a:t>[1] K. Kiefer, et al. (2020). An introduction to </a:t>
            </a:r>
            <a:r>
              <a:rPr lang="en-GB" dirty="0" err="1"/>
              <a:t>SECoP</a:t>
            </a:r>
            <a:r>
              <a:rPr lang="en-GB" dirty="0"/>
              <a:t> – the sample environment communication protocol. Journal of Neutron Research, 21(3-4), pp.181–195 </a:t>
            </a:r>
          </a:p>
          <a:p>
            <a:r>
              <a:rPr lang="en-GB" dirty="0">
                <a:hlinkClick r:id="rId2"/>
              </a:rPr>
              <a:t>https://doi.org/10.3233/jnr-190143</a:t>
            </a:r>
            <a:endParaRPr lang="en-GB" dirty="0"/>
          </a:p>
          <a:p>
            <a:endParaRPr lang="en-GB" dirty="0"/>
          </a:p>
          <a:p>
            <a:r>
              <a:rPr lang="en-GB" dirty="0" err="1"/>
              <a:t>SECoP</a:t>
            </a:r>
            <a:r>
              <a:rPr lang="en-GB" dirty="0"/>
              <a:t> on GitHub</a:t>
            </a:r>
          </a:p>
          <a:p>
            <a:r>
              <a:rPr lang="en-GB" dirty="0">
                <a:hlinkClick r:id="rId3"/>
              </a:rPr>
              <a:t>https://github.com/SampleEnvironment/SECoP</a:t>
            </a:r>
            <a:endParaRPr lang="en-GB" dirty="0"/>
          </a:p>
          <a:p>
            <a:endParaRPr lang="en-GB" dirty="0"/>
          </a:p>
          <a:p>
            <a:endParaRPr lang="en-GB" dirty="0"/>
          </a:p>
          <a:p>
            <a:r>
              <a:rPr lang="en-GB" dirty="0"/>
              <a:t>International Society for Sample Environment (ISSE)</a:t>
            </a:r>
          </a:p>
          <a:p>
            <a:r>
              <a:rPr lang="en-GB" dirty="0">
                <a:hlinkClick r:id="rId4"/>
              </a:rPr>
              <a:t>https://sampleenvironment.org/</a:t>
            </a:r>
            <a:endParaRPr lang="en-GB" dirty="0"/>
          </a:p>
          <a:p>
            <a:endParaRPr lang="en-GB" dirty="0"/>
          </a:p>
          <a:p>
            <a:endParaRPr lang="en-GB" dirty="0"/>
          </a:p>
          <a:p>
            <a:r>
              <a:rPr lang="en-GB" dirty="0"/>
              <a:t>Helmholtz Metadata Collaboration:</a:t>
            </a:r>
          </a:p>
          <a:p>
            <a:r>
              <a:rPr lang="en-GB" dirty="0">
                <a:hlinkClick r:id="rId5"/>
              </a:rPr>
              <a:t>https://helmholtz-metadaten.de/de</a:t>
            </a:r>
            <a:endParaRPr lang="en-GB" dirty="0"/>
          </a:p>
          <a:p>
            <a:endParaRPr lang="en-GB" dirty="0"/>
          </a:p>
          <a:p>
            <a:endParaRPr lang="en-GB" dirty="0"/>
          </a:p>
          <a:p>
            <a:endParaRPr lang="en-GB" dirty="0"/>
          </a:p>
          <a:p>
            <a:endParaRPr lang="en-GB" dirty="0"/>
          </a:p>
          <a:p>
            <a:endParaRPr lang="en-GB" dirty="0"/>
          </a:p>
        </p:txBody>
      </p:sp>
      <p:sp>
        <p:nvSpPr>
          <p:cNvPr id="28" name="Textplatzhalter 27">
            <a:extLst>
              <a:ext uri="{FF2B5EF4-FFF2-40B4-BE49-F238E27FC236}">
                <a16:creationId xmlns:a16="http://schemas.microsoft.com/office/drawing/2014/main" id="{FFED0B1F-4EBD-FC4F-AAEC-499CEFFAFE67}"/>
              </a:ext>
            </a:extLst>
          </p:cNvPr>
          <p:cNvSpPr>
            <a:spLocks noGrp="1"/>
          </p:cNvSpPr>
          <p:nvPr>
            <p:ph type="body" sz="quarter" idx="120"/>
          </p:nvPr>
        </p:nvSpPr>
        <p:spPr>
          <a:xfrm>
            <a:off x="21796290" y="38670809"/>
            <a:ext cx="6349419" cy="369332"/>
          </a:xfrm>
        </p:spPr>
        <p:txBody>
          <a:bodyPr/>
          <a:lstStyle/>
          <a:p>
            <a:r>
              <a:rPr lang="en-GB"/>
              <a:t>Dr. Klaus Kiefer</a:t>
            </a:r>
          </a:p>
        </p:txBody>
      </p:sp>
      <p:sp>
        <p:nvSpPr>
          <p:cNvPr id="29" name="Textplatzhalter 28">
            <a:extLst>
              <a:ext uri="{FF2B5EF4-FFF2-40B4-BE49-F238E27FC236}">
                <a16:creationId xmlns:a16="http://schemas.microsoft.com/office/drawing/2014/main" id="{11B4891A-F523-CC4B-81D8-4BB9173D77A4}"/>
              </a:ext>
            </a:extLst>
          </p:cNvPr>
          <p:cNvSpPr>
            <a:spLocks noGrp="1"/>
          </p:cNvSpPr>
          <p:nvPr>
            <p:ph type="body" sz="quarter" idx="121"/>
          </p:nvPr>
        </p:nvSpPr>
        <p:spPr>
          <a:xfrm>
            <a:off x="21796291" y="39216495"/>
            <a:ext cx="3614406" cy="1752931"/>
          </a:xfrm>
        </p:spPr>
        <p:txBody>
          <a:bodyPr>
            <a:normAutofit/>
          </a:bodyPr>
          <a:lstStyle/>
          <a:p>
            <a:r>
              <a:rPr lang="en-GB" dirty="0"/>
              <a:t>klaus.kiefer@helmholtz-berlin.de</a:t>
            </a:r>
          </a:p>
          <a:p>
            <a:r>
              <a:rPr lang="en-GB" dirty="0"/>
              <a:t>Helmholtz-</a:t>
            </a:r>
            <a:r>
              <a:rPr lang="en-GB" dirty="0" err="1"/>
              <a:t>Zentrum</a:t>
            </a:r>
            <a:r>
              <a:rPr lang="en-GB" dirty="0"/>
              <a:t> Berlin </a:t>
            </a:r>
            <a:r>
              <a:rPr lang="en-GB" dirty="0" err="1"/>
              <a:t>für</a:t>
            </a:r>
            <a:r>
              <a:rPr lang="en-GB" dirty="0"/>
              <a:t> </a:t>
            </a:r>
            <a:r>
              <a:rPr lang="en-GB" dirty="0" err="1"/>
              <a:t>Materialien</a:t>
            </a:r>
            <a:r>
              <a:rPr lang="en-GB" dirty="0"/>
              <a:t> und </a:t>
            </a:r>
            <a:r>
              <a:rPr lang="en-GB" dirty="0" err="1"/>
              <a:t>Energie</a:t>
            </a:r>
            <a:endParaRPr lang="en-GB" dirty="0"/>
          </a:p>
          <a:p>
            <a:r>
              <a:rPr lang="en-GB" dirty="0"/>
              <a:t>Hahn-Meitner-Platz 1</a:t>
            </a:r>
          </a:p>
          <a:p>
            <a:r>
              <a:rPr lang="en-GB" dirty="0"/>
              <a:t>14109 Berlin, Germany</a:t>
            </a:r>
          </a:p>
          <a:p>
            <a:endParaRPr lang="en-GB" dirty="0"/>
          </a:p>
        </p:txBody>
      </p:sp>
      <p:sp>
        <p:nvSpPr>
          <p:cNvPr id="33" name="Textplatzhalter 32">
            <a:extLst>
              <a:ext uri="{FF2B5EF4-FFF2-40B4-BE49-F238E27FC236}">
                <a16:creationId xmlns:a16="http://schemas.microsoft.com/office/drawing/2014/main" id="{ED2C10A4-5F97-A949-80DD-477BE9E23317}"/>
              </a:ext>
            </a:extLst>
          </p:cNvPr>
          <p:cNvSpPr>
            <a:spLocks noGrp="1"/>
          </p:cNvSpPr>
          <p:nvPr>
            <p:ph type="body" sz="quarter" idx="125"/>
          </p:nvPr>
        </p:nvSpPr>
        <p:spPr>
          <a:xfrm>
            <a:off x="1490525" y="12026951"/>
            <a:ext cx="27301169" cy="969396"/>
          </a:xfrm>
        </p:spPr>
        <p:txBody>
          <a:bodyPr/>
          <a:lstStyle/>
          <a:p>
            <a:r>
              <a:rPr lang="en-GB" i="1" baseline="30000" dirty="0" err="1"/>
              <a:t>a</a:t>
            </a:r>
            <a:r>
              <a:rPr lang="en-GB" i="1" dirty="0" err="1"/>
              <a:t>Helmholtz-Zentrum</a:t>
            </a:r>
            <a:r>
              <a:rPr lang="en-GB" i="1" dirty="0"/>
              <a:t> Berlin, Hahn-Meitner-Platz 1, 14109 Berlin, Germany - </a:t>
            </a:r>
            <a:r>
              <a:rPr lang="en-GB" i="1" baseline="30000" dirty="0" err="1"/>
              <a:t>b</a:t>
            </a:r>
            <a:r>
              <a:rPr lang="en-GB" i="1" dirty="0" err="1"/>
              <a:t>Deutsches</a:t>
            </a:r>
            <a:r>
              <a:rPr lang="en-GB" i="1" dirty="0"/>
              <a:t> </a:t>
            </a:r>
            <a:r>
              <a:rPr lang="en-GB" i="1" dirty="0" err="1"/>
              <a:t>Elektronen</a:t>
            </a:r>
            <a:r>
              <a:rPr lang="en-GB" i="1" dirty="0"/>
              <a:t>-Synchrotron DESY, </a:t>
            </a:r>
            <a:r>
              <a:rPr lang="en-GB" i="1" dirty="0" err="1"/>
              <a:t>Notkestraße</a:t>
            </a:r>
            <a:r>
              <a:rPr lang="en-GB" i="1" dirty="0"/>
              <a:t> 85, D-22607 Hamburg, Germany - </a:t>
            </a:r>
            <a:r>
              <a:rPr lang="en-GB" i="1" baseline="30000" dirty="0" err="1"/>
              <a:t>c</a:t>
            </a:r>
            <a:r>
              <a:rPr lang="en-GB" i="1" dirty="0" err="1"/>
              <a:t>European</a:t>
            </a:r>
            <a:r>
              <a:rPr lang="en-GB" i="1" dirty="0"/>
              <a:t> Spallation Source,</a:t>
            </a:r>
            <a:r>
              <a:rPr lang="en-GB" dirty="0"/>
              <a:t> </a:t>
            </a:r>
            <a:r>
              <a:rPr lang="en-GB" i="1" dirty="0" err="1"/>
              <a:t>Partikelgatan</a:t>
            </a:r>
            <a:r>
              <a:rPr lang="en-GB" i="1" dirty="0"/>
              <a:t> 2, 224 84 Lund, </a:t>
            </a:r>
            <a:r>
              <a:rPr lang="en-GB" i="1" dirty="0" err="1"/>
              <a:t>Schweden</a:t>
            </a:r>
            <a:r>
              <a:rPr lang="en-GB" i="1" dirty="0"/>
              <a:t> – </a:t>
            </a:r>
          </a:p>
          <a:p>
            <a:r>
              <a:rPr lang="en-GB" i="1" baseline="30000" dirty="0" err="1"/>
              <a:t>d</a:t>
            </a:r>
            <a:r>
              <a:rPr lang="en-GB" i="1" dirty="0" err="1"/>
              <a:t>Jülich</a:t>
            </a:r>
            <a:r>
              <a:rPr lang="en-GB" i="1" dirty="0"/>
              <a:t> Centre for Neutron Science JCNS at Heinz Maier-Leibnitz </a:t>
            </a:r>
            <a:r>
              <a:rPr lang="en-GB" i="1" dirty="0" err="1"/>
              <a:t>Zentrum</a:t>
            </a:r>
            <a:r>
              <a:rPr lang="en-GB" i="1" dirty="0"/>
              <a:t> (MLZ) </a:t>
            </a:r>
            <a:r>
              <a:rPr lang="en-GB" i="1" dirty="0" err="1"/>
              <a:t>Forschungszentrum</a:t>
            </a:r>
            <a:r>
              <a:rPr lang="en-GB" i="1" dirty="0"/>
              <a:t> </a:t>
            </a:r>
            <a:r>
              <a:rPr lang="en-GB" i="1" dirty="0" err="1"/>
              <a:t>Jülich</a:t>
            </a:r>
            <a:r>
              <a:rPr lang="en-GB" i="1" dirty="0"/>
              <a:t> GmbH, </a:t>
            </a:r>
            <a:r>
              <a:rPr lang="en-GB" i="1" dirty="0" err="1"/>
              <a:t>Lichtenbergstraße</a:t>
            </a:r>
            <a:r>
              <a:rPr lang="en-GB" i="1" dirty="0"/>
              <a:t> 1, 85748 </a:t>
            </a:r>
            <a:r>
              <a:rPr lang="en-GB" i="1" dirty="0" err="1"/>
              <a:t>Garching</a:t>
            </a:r>
            <a:r>
              <a:rPr lang="en-GB" i="1" dirty="0"/>
              <a:t>, Germany – </a:t>
            </a:r>
            <a:r>
              <a:rPr lang="en-GB" i="1" baseline="30000" dirty="0" err="1"/>
              <a:t>e</a:t>
            </a:r>
            <a:r>
              <a:rPr lang="en-GB" i="1" dirty="0" err="1"/>
              <a:t>Forschungs-Neutronenquelle</a:t>
            </a:r>
            <a:r>
              <a:rPr lang="en-GB" i="1" dirty="0"/>
              <a:t> Heinz Maier-Leibnitz, </a:t>
            </a:r>
            <a:r>
              <a:rPr lang="en-GB" i="1" dirty="0" err="1"/>
              <a:t>Lichtenbergstraße</a:t>
            </a:r>
            <a:r>
              <a:rPr lang="en-GB" i="1" dirty="0"/>
              <a:t> 1, 85748 </a:t>
            </a:r>
            <a:r>
              <a:rPr lang="en-GB" i="1" dirty="0" err="1"/>
              <a:t>Garching</a:t>
            </a:r>
            <a:r>
              <a:rPr lang="en-GB" i="1" dirty="0"/>
              <a:t>, Germany - </a:t>
            </a:r>
          </a:p>
          <a:p>
            <a:r>
              <a:rPr lang="en-GB" i="1" baseline="30000" dirty="0" err="1"/>
              <a:t>f</a:t>
            </a:r>
            <a:r>
              <a:rPr lang="en-GB" i="1" dirty="0" err="1"/>
              <a:t>Paul</a:t>
            </a:r>
            <a:r>
              <a:rPr lang="en-GB" i="1" dirty="0"/>
              <a:t> Scherrer </a:t>
            </a:r>
            <a:r>
              <a:rPr lang="en-GB" i="1" dirty="0" err="1"/>
              <a:t>Institut</a:t>
            </a:r>
            <a:r>
              <a:rPr lang="en-GB" i="1" dirty="0"/>
              <a:t>, </a:t>
            </a:r>
            <a:r>
              <a:rPr lang="en-GB" i="1" dirty="0" err="1"/>
              <a:t>Forschungsstrasse</a:t>
            </a:r>
            <a:r>
              <a:rPr lang="en-GB" i="1" dirty="0"/>
              <a:t> 111, 5232 </a:t>
            </a:r>
            <a:r>
              <a:rPr lang="en-GB" i="1" dirty="0" err="1"/>
              <a:t>Villigen</a:t>
            </a:r>
            <a:r>
              <a:rPr lang="en-GB" i="1" dirty="0"/>
              <a:t>, Switzerland</a:t>
            </a:r>
            <a:endParaRPr lang="en-GB" dirty="0"/>
          </a:p>
        </p:txBody>
      </p:sp>
      <p:pic>
        <p:nvPicPr>
          <p:cNvPr id="39" name="Grafik 38">
            <a:extLst>
              <a:ext uri="{FF2B5EF4-FFF2-40B4-BE49-F238E27FC236}">
                <a16:creationId xmlns:a16="http://schemas.microsoft.com/office/drawing/2014/main" id="{79FF6386-ED0A-4D10-B95A-9865E284C763}"/>
              </a:ext>
            </a:extLst>
          </p:cNvPr>
          <p:cNvPicPr>
            <a:picLocks noChangeAspect="1"/>
          </p:cNvPicPr>
          <p:nvPr/>
        </p:nvPicPr>
        <p:blipFill>
          <a:blip r:embed="rId6"/>
          <a:stretch>
            <a:fillRect/>
          </a:stretch>
        </p:blipFill>
        <p:spPr>
          <a:xfrm>
            <a:off x="20286663" y="38670809"/>
            <a:ext cx="1190946" cy="1629655"/>
          </a:xfrm>
          <a:prstGeom prst="rect">
            <a:avLst/>
          </a:prstGeom>
        </p:spPr>
      </p:pic>
      <p:sp>
        <p:nvSpPr>
          <p:cNvPr id="61" name="Textfeld 60">
            <a:extLst>
              <a:ext uri="{FF2B5EF4-FFF2-40B4-BE49-F238E27FC236}">
                <a16:creationId xmlns:a16="http://schemas.microsoft.com/office/drawing/2014/main" id="{D30EE386-90F0-4E22-AAE3-4D6B5F925ED5}"/>
              </a:ext>
            </a:extLst>
          </p:cNvPr>
          <p:cNvSpPr txBox="1"/>
          <p:nvPr/>
        </p:nvSpPr>
        <p:spPr>
          <a:xfrm>
            <a:off x="1490526" y="16454284"/>
            <a:ext cx="7815825" cy="814385"/>
          </a:xfrm>
          <a:prstGeom prst="rect">
            <a:avLst/>
          </a:prstGeom>
          <a:noFill/>
        </p:spPr>
        <p:txBody>
          <a:bodyPr wrap="square" lIns="0" tIns="0" rIns="0" bIns="0" rtlCol="0">
            <a:noAutofit/>
          </a:bodyPr>
          <a:lstStyle/>
          <a:p>
            <a:r>
              <a:rPr lang="en-GB" sz="4000" b="1" i="0">
                <a:solidFill>
                  <a:srgbClr val="B3CA48"/>
                </a:solidFill>
                <a:latin typeface="Source Sans Pro" panose="020B0503030403020204" pitchFamily="34" charset="0"/>
              </a:rPr>
              <a:t>The SECoP Idea</a:t>
            </a:r>
          </a:p>
        </p:txBody>
      </p:sp>
      <p:sp>
        <p:nvSpPr>
          <p:cNvPr id="6" name="Textfeld 5">
            <a:extLst>
              <a:ext uri="{FF2B5EF4-FFF2-40B4-BE49-F238E27FC236}">
                <a16:creationId xmlns:a16="http://schemas.microsoft.com/office/drawing/2014/main" id="{B189FC06-088B-4BD4-B650-548F9CFE120D}"/>
              </a:ext>
            </a:extLst>
          </p:cNvPr>
          <p:cNvSpPr txBox="1"/>
          <p:nvPr/>
        </p:nvSpPr>
        <p:spPr>
          <a:xfrm>
            <a:off x="20186786" y="17238891"/>
            <a:ext cx="9886022" cy="3970318"/>
          </a:xfrm>
          <a:prstGeom prst="rect">
            <a:avLst/>
          </a:prstGeom>
          <a:noFill/>
        </p:spPr>
        <p:txBody>
          <a:bodyPr wrap="square" rtlCol="0">
            <a:spAutoFit/>
          </a:bodyPr>
          <a:lstStyle/>
          <a:p>
            <a:pPr marL="285840" indent="-285480">
              <a:lnSpc>
                <a:spcPct val="100000"/>
              </a:lnSpc>
              <a:buClr>
                <a:srgbClr val="1F497D"/>
              </a:buClr>
              <a:buFont typeface="Arial"/>
              <a:buChar char="•"/>
            </a:pPr>
            <a:r>
              <a:rPr lang="en-GB" sz="2800" spc="-1" dirty="0">
                <a:solidFill>
                  <a:srgbClr val="1F497D"/>
                </a:solidFill>
                <a:latin typeface="Source Sans Pro" panose="020B0503030403020204" pitchFamily="34" charset="0"/>
                <a:ea typeface="Source Sans Pro" panose="020B0503030403020204" pitchFamily="34" charset="0"/>
              </a:rPr>
              <a:t>Standardize the</a:t>
            </a:r>
            <a:r>
              <a:rPr lang="en-GB" sz="2800" b="1" spc="-1" dirty="0">
                <a:solidFill>
                  <a:srgbClr val="1F497D"/>
                </a:solidFill>
                <a:latin typeface="Source Sans Pro" panose="020B0503030403020204" pitchFamily="34" charset="0"/>
                <a:ea typeface="Source Sans Pro" panose="020B0503030403020204" pitchFamily="34" charset="0"/>
              </a:rPr>
              <a:t> </a:t>
            </a:r>
            <a:r>
              <a:rPr lang="en-GB" sz="2800" b="1" spc="-1" dirty="0">
                <a:solidFill>
                  <a:srgbClr val="FFC000"/>
                </a:solidFill>
                <a:latin typeface="Source Sans Pro" panose="020B0503030403020204" pitchFamily="34" charset="0"/>
                <a:ea typeface="Source Sans Pro" panose="020B0503030403020204" pitchFamily="34" charset="0"/>
              </a:rPr>
              <a:t>control</a:t>
            </a:r>
            <a:r>
              <a:rPr lang="en-GB" sz="2800" b="1" spc="-1" dirty="0">
                <a:solidFill>
                  <a:srgbClr val="B3CA48"/>
                </a:solidFill>
                <a:latin typeface="Source Sans Pro" panose="020B0503030403020204" pitchFamily="34" charset="0"/>
                <a:ea typeface="Source Sans Pro" panose="020B0503030403020204" pitchFamily="34" charset="0"/>
              </a:rPr>
              <a:t> </a:t>
            </a:r>
            <a:r>
              <a:rPr lang="en-GB" sz="2800" spc="-1" dirty="0">
                <a:solidFill>
                  <a:srgbClr val="1F497D"/>
                </a:solidFill>
                <a:latin typeface="Source Sans Pro" panose="020B0503030403020204" pitchFamily="34" charset="0"/>
                <a:ea typeface="Source Sans Pro" panose="020B0503030403020204" pitchFamily="34" charset="0"/>
              </a:rPr>
              <a:t>of SE equipment</a:t>
            </a:r>
          </a:p>
          <a:p>
            <a:pPr marL="285840" indent="-285480">
              <a:lnSpc>
                <a:spcPct val="100000"/>
              </a:lnSpc>
              <a:buClr>
                <a:srgbClr val="1F497D"/>
              </a:buClr>
              <a:buFont typeface="Arial"/>
              <a:buChar char="•"/>
            </a:pPr>
            <a:endParaRPr lang="en-GB" sz="2800" spc="-1" dirty="0">
              <a:solidFill>
                <a:srgbClr val="1F497D"/>
              </a:solidFill>
              <a:latin typeface="Source Sans Pro" panose="020B0503030403020204" pitchFamily="34" charset="0"/>
              <a:ea typeface="Source Sans Pro" panose="020B0503030403020204" pitchFamily="34" charset="0"/>
            </a:endParaRPr>
          </a:p>
          <a:p>
            <a:pPr marL="285840" indent="-285480">
              <a:lnSpc>
                <a:spcPct val="100000"/>
              </a:lnSpc>
              <a:buClr>
                <a:srgbClr val="1F497D"/>
              </a:buClr>
              <a:buFont typeface="Arial"/>
              <a:buChar char="•"/>
            </a:pPr>
            <a:r>
              <a:rPr lang="en-GB" sz="2800" spc="-1" dirty="0">
                <a:solidFill>
                  <a:srgbClr val="1F497D"/>
                </a:solidFill>
                <a:latin typeface="Source Sans Pro" panose="020B0503030403020204" pitchFamily="34" charset="0"/>
                <a:ea typeface="Source Sans Pro" panose="020B0503030403020204" pitchFamily="34" charset="0"/>
              </a:rPr>
              <a:t>Standardize the provision of </a:t>
            </a:r>
            <a:r>
              <a:rPr lang="en-GB" sz="2800" b="1" spc="-1" dirty="0">
                <a:solidFill>
                  <a:srgbClr val="FFC000"/>
                </a:solidFill>
                <a:latin typeface="Source Sans Pro" panose="020B0503030403020204" pitchFamily="34" charset="0"/>
                <a:ea typeface="Source Sans Pro" panose="020B0503030403020204" pitchFamily="34" charset="0"/>
              </a:rPr>
              <a:t>metadata</a:t>
            </a:r>
            <a:r>
              <a:rPr lang="en-GB" sz="2800" spc="-1" dirty="0">
                <a:solidFill>
                  <a:srgbClr val="1F497D"/>
                </a:solidFill>
                <a:latin typeface="Source Sans Pro" panose="020B0503030403020204" pitchFamily="34" charset="0"/>
                <a:ea typeface="Source Sans Pro" panose="020B0503030403020204" pitchFamily="34" charset="0"/>
              </a:rPr>
              <a:t> for SE equipment</a:t>
            </a:r>
          </a:p>
          <a:p>
            <a:pPr marL="285840" indent="-285480">
              <a:lnSpc>
                <a:spcPct val="100000"/>
              </a:lnSpc>
              <a:buClr>
                <a:srgbClr val="1F497D"/>
              </a:buClr>
              <a:buFont typeface="Arial"/>
              <a:buChar char="•"/>
            </a:pPr>
            <a:endParaRPr lang="en-GB" sz="2800" spc="-1" dirty="0">
              <a:solidFill>
                <a:srgbClr val="1F497D"/>
              </a:solidFill>
              <a:latin typeface="Source Sans Pro" panose="020B0503030403020204" pitchFamily="34" charset="0"/>
              <a:ea typeface="Source Sans Pro" panose="020B0503030403020204" pitchFamily="34" charset="0"/>
            </a:endParaRPr>
          </a:p>
          <a:p>
            <a:pPr marL="285840" indent="-285480">
              <a:lnSpc>
                <a:spcPct val="100000"/>
              </a:lnSpc>
              <a:buClr>
                <a:srgbClr val="1F497D"/>
              </a:buClr>
              <a:buFont typeface="Arial"/>
              <a:buChar char="•"/>
            </a:pPr>
            <a:r>
              <a:rPr lang="en-GB" sz="2800" spc="-1" dirty="0">
                <a:solidFill>
                  <a:srgbClr val="1F497D"/>
                </a:solidFill>
                <a:latin typeface="Source Sans Pro" panose="020B0503030403020204" pitchFamily="34" charset="0"/>
                <a:ea typeface="Source Sans Pro" panose="020B0503030403020204" pitchFamily="34" charset="0"/>
              </a:rPr>
              <a:t>Enable </a:t>
            </a:r>
            <a:r>
              <a:rPr lang="en-GB" sz="2800" b="1" spc="-1" dirty="0" err="1">
                <a:solidFill>
                  <a:srgbClr val="FFC000"/>
                </a:solidFill>
                <a:latin typeface="Source Sans Pro" panose="020B0503030403020204" pitchFamily="34" charset="0"/>
                <a:ea typeface="Source Sans Pro" panose="020B0503030403020204" pitchFamily="34" charset="0"/>
              </a:rPr>
              <a:t>plug&amp;play</a:t>
            </a:r>
            <a:r>
              <a:rPr lang="en-GB" sz="2800" b="1" spc="-1" dirty="0">
                <a:solidFill>
                  <a:srgbClr val="FFC000"/>
                </a:solidFill>
                <a:latin typeface="Source Sans Pro" panose="020B0503030403020204" pitchFamily="34" charset="0"/>
                <a:ea typeface="Source Sans Pro" panose="020B0503030403020204" pitchFamily="34" charset="0"/>
              </a:rPr>
              <a:t> operation </a:t>
            </a:r>
            <a:r>
              <a:rPr lang="en-GB" sz="2800" spc="-1" dirty="0">
                <a:solidFill>
                  <a:srgbClr val="1F497D"/>
                </a:solidFill>
                <a:latin typeface="Source Sans Pro" panose="020B0503030403020204" pitchFamily="34" charset="0"/>
                <a:ea typeface="Source Sans Pro" panose="020B0503030403020204" pitchFamily="34" charset="0"/>
              </a:rPr>
              <a:t>of SE equipment</a:t>
            </a:r>
          </a:p>
          <a:p>
            <a:pPr marL="285840" indent="-285480">
              <a:lnSpc>
                <a:spcPct val="100000"/>
              </a:lnSpc>
              <a:buClr>
                <a:srgbClr val="1F497D"/>
              </a:buClr>
              <a:buFont typeface="Arial"/>
              <a:buChar char="•"/>
            </a:pPr>
            <a:endParaRPr lang="en-GB" sz="2800" spc="-1" dirty="0">
              <a:solidFill>
                <a:srgbClr val="1F497D"/>
              </a:solidFill>
              <a:latin typeface="Source Sans Pro" panose="020B0503030403020204" pitchFamily="34" charset="0"/>
              <a:ea typeface="Source Sans Pro" panose="020B0503030403020204" pitchFamily="34" charset="0"/>
            </a:endParaRPr>
          </a:p>
          <a:p>
            <a:pPr marL="285840" indent="-285480">
              <a:lnSpc>
                <a:spcPct val="100000"/>
              </a:lnSpc>
              <a:buClr>
                <a:srgbClr val="1F497D"/>
              </a:buClr>
              <a:buFont typeface="Arial"/>
              <a:buChar char="•"/>
            </a:pPr>
            <a:r>
              <a:rPr lang="en-GB" sz="2800" spc="-1" dirty="0">
                <a:solidFill>
                  <a:srgbClr val="1F497D"/>
                </a:solidFill>
                <a:latin typeface="Source Sans Pro" panose="020B0503030403020204" pitchFamily="34" charset="0"/>
                <a:ea typeface="Source Sans Pro" panose="020B0503030403020204" pitchFamily="34" charset="0"/>
              </a:rPr>
              <a:t>Ease the</a:t>
            </a:r>
            <a:r>
              <a:rPr lang="en-GB" sz="2800" spc="-1" dirty="0">
                <a:solidFill>
                  <a:srgbClr val="FFC000"/>
                </a:solidFill>
                <a:latin typeface="Source Sans Pro" panose="020B0503030403020204" pitchFamily="34" charset="0"/>
                <a:ea typeface="Source Sans Pro" panose="020B0503030403020204" pitchFamily="34" charset="0"/>
              </a:rPr>
              <a:t> </a:t>
            </a:r>
            <a:r>
              <a:rPr lang="en-GB" sz="2800" b="1" spc="-1" dirty="0">
                <a:solidFill>
                  <a:srgbClr val="FFC000"/>
                </a:solidFill>
                <a:latin typeface="Source Sans Pro" panose="020B0503030403020204" pitchFamily="34" charset="0"/>
                <a:ea typeface="Source Sans Pro" panose="020B0503030403020204" pitchFamily="34" charset="0"/>
              </a:rPr>
              <a:t>exchange</a:t>
            </a:r>
            <a:r>
              <a:rPr lang="en-GB" sz="2800" spc="-1" dirty="0">
                <a:solidFill>
                  <a:srgbClr val="FFC000"/>
                </a:solidFill>
                <a:latin typeface="Source Sans Pro" panose="020B0503030403020204" pitchFamily="34" charset="0"/>
                <a:ea typeface="Source Sans Pro" panose="020B0503030403020204" pitchFamily="34" charset="0"/>
              </a:rPr>
              <a:t> </a:t>
            </a:r>
            <a:r>
              <a:rPr lang="en-GB" sz="2800" spc="-1" dirty="0">
                <a:solidFill>
                  <a:srgbClr val="1F497D"/>
                </a:solidFill>
                <a:latin typeface="Source Sans Pro" panose="020B0503030403020204" pitchFamily="34" charset="0"/>
                <a:ea typeface="Source Sans Pro" panose="020B0503030403020204" pitchFamily="34" charset="0"/>
              </a:rPr>
              <a:t>of SE equipment</a:t>
            </a:r>
            <a:endParaRPr lang="en-GB" sz="2800" spc="-1" dirty="0">
              <a:latin typeface="Source Sans Pro" panose="020B0503030403020204" pitchFamily="34" charset="0"/>
              <a:ea typeface="Source Sans Pro" panose="020B0503030403020204" pitchFamily="34" charset="0"/>
            </a:endParaRPr>
          </a:p>
          <a:p>
            <a:pPr>
              <a:lnSpc>
                <a:spcPct val="100000"/>
              </a:lnSpc>
            </a:pPr>
            <a:endParaRPr lang="en-GB" sz="2800" spc="-1" dirty="0">
              <a:latin typeface="Source Sans Pro" panose="020B0503030403020204" pitchFamily="34" charset="0"/>
              <a:ea typeface="Source Sans Pro" panose="020B0503030403020204" pitchFamily="34" charset="0"/>
            </a:endParaRPr>
          </a:p>
          <a:p>
            <a:endParaRPr lang="en-GB" sz="2800" dirty="0">
              <a:latin typeface="Source Sans Pro" panose="020B0503030403020204" pitchFamily="34" charset="0"/>
              <a:ea typeface="Source Sans Pro" panose="020B0503030403020204" pitchFamily="34" charset="0"/>
            </a:endParaRPr>
          </a:p>
        </p:txBody>
      </p:sp>
      <p:sp>
        <p:nvSpPr>
          <p:cNvPr id="63" name="Textfeld 62">
            <a:extLst>
              <a:ext uri="{FF2B5EF4-FFF2-40B4-BE49-F238E27FC236}">
                <a16:creationId xmlns:a16="http://schemas.microsoft.com/office/drawing/2014/main" id="{548FC848-716F-491E-96B1-985B67A831C4}"/>
              </a:ext>
            </a:extLst>
          </p:cNvPr>
          <p:cNvSpPr txBox="1"/>
          <p:nvPr/>
        </p:nvSpPr>
        <p:spPr>
          <a:xfrm>
            <a:off x="20238811" y="16454284"/>
            <a:ext cx="7815825" cy="814385"/>
          </a:xfrm>
          <a:prstGeom prst="rect">
            <a:avLst/>
          </a:prstGeom>
          <a:noFill/>
        </p:spPr>
        <p:txBody>
          <a:bodyPr wrap="square" lIns="0" tIns="0" rIns="0" bIns="0" rtlCol="0">
            <a:noAutofit/>
          </a:bodyPr>
          <a:lstStyle/>
          <a:p>
            <a:r>
              <a:rPr lang="en-GB" sz="4000" b="1" i="0">
                <a:solidFill>
                  <a:srgbClr val="B3CA48"/>
                </a:solidFill>
                <a:latin typeface="Source Sans Pro" panose="020B0503030403020204" pitchFamily="34" charset="0"/>
              </a:rPr>
              <a:t>SECoP Goals </a:t>
            </a:r>
          </a:p>
        </p:txBody>
      </p:sp>
      <p:sp>
        <p:nvSpPr>
          <p:cNvPr id="7" name="Textfeld 6">
            <a:extLst>
              <a:ext uri="{FF2B5EF4-FFF2-40B4-BE49-F238E27FC236}">
                <a16:creationId xmlns:a16="http://schemas.microsoft.com/office/drawing/2014/main" id="{B44D6040-9EF1-4125-A320-7A7D109BE0EA}"/>
              </a:ext>
            </a:extLst>
          </p:cNvPr>
          <p:cNvSpPr txBox="1"/>
          <p:nvPr/>
        </p:nvSpPr>
        <p:spPr>
          <a:xfrm>
            <a:off x="20186786" y="21659314"/>
            <a:ext cx="10088432" cy="3539430"/>
          </a:xfrm>
          <a:prstGeom prst="rect">
            <a:avLst/>
          </a:prstGeom>
          <a:noFill/>
        </p:spPr>
        <p:txBody>
          <a:bodyPr wrap="square" rtlCol="0">
            <a:spAutoFit/>
          </a:bodyPr>
          <a:lstStyle/>
          <a:p>
            <a:r>
              <a:rPr lang="en-GB" sz="2800" b="1" dirty="0">
                <a:solidFill>
                  <a:srgbClr val="00589C"/>
                </a:solidFill>
                <a:latin typeface="Source Sans Pro" panose="020B0503030403020204" pitchFamily="34" charset="0"/>
                <a:ea typeface="Source Sans Pro" panose="020B0503030403020204" pitchFamily="34" charset="0"/>
              </a:rPr>
              <a:t>WP1: Standards for Sample Environment metadata in </a:t>
            </a:r>
            <a:r>
              <a:rPr lang="en-GB" sz="2800" b="1" dirty="0" err="1">
                <a:solidFill>
                  <a:srgbClr val="00589C"/>
                </a:solidFill>
                <a:latin typeface="Source Sans Pro" panose="020B0503030403020204" pitchFamily="34" charset="0"/>
                <a:ea typeface="Source Sans Pro" panose="020B0503030403020204" pitchFamily="34" charset="0"/>
              </a:rPr>
              <a:t>SECoP</a:t>
            </a:r>
            <a:r>
              <a:rPr lang="en-GB" sz="2800" b="1" dirty="0">
                <a:solidFill>
                  <a:srgbClr val="00589C"/>
                </a:solidFill>
                <a:latin typeface="Source Sans Pro" panose="020B0503030403020204" pitchFamily="34" charset="0"/>
                <a:ea typeface="Source Sans Pro" panose="020B0503030403020204" pitchFamily="34" charset="0"/>
              </a:rPr>
              <a:t> </a:t>
            </a:r>
          </a:p>
          <a:p>
            <a:r>
              <a:rPr lang="en-GB" sz="2800" dirty="0">
                <a:latin typeface="Source Sans Pro" panose="020B0503030403020204" pitchFamily="34" charset="0"/>
                <a:ea typeface="Source Sans Pro" panose="020B0503030403020204" pitchFamily="34" charset="0"/>
              </a:rPr>
              <a:t>(K. Kiefer, HZB)</a:t>
            </a:r>
          </a:p>
          <a:p>
            <a:r>
              <a:rPr lang="en-GB" sz="2800" b="1" dirty="0">
                <a:solidFill>
                  <a:srgbClr val="00589C"/>
                </a:solidFill>
                <a:latin typeface="Source Sans Pro" panose="020B0503030403020204" pitchFamily="34" charset="0"/>
                <a:ea typeface="Source Sans Pro" panose="020B0503030403020204" pitchFamily="34" charset="0"/>
              </a:rPr>
              <a:t>WP2: Standards for storage of Sample Environment metadata </a:t>
            </a:r>
          </a:p>
          <a:p>
            <a:r>
              <a:rPr lang="en-GB" sz="2800" dirty="0">
                <a:latin typeface="Source Sans Pro" panose="020B0503030403020204" pitchFamily="34" charset="0"/>
                <a:ea typeface="Source Sans Pro" panose="020B0503030403020204" pitchFamily="34" charset="0"/>
              </a:rPr>
              <a:t>(T. </a:t>
            </a:r>
            <a:r>
              <a:rPr lang="en-GB" sz="2800" dirty="0" err="1">
                <a:latin typeface="Source Sans Pro" panose="020B0503030403020204" pitchFamily="34" charset="0"/>
                <a:ea typeface="Source Sans Pro" panose="020B0503030403020204" pitchFamily="34" charset="0"/>
              </a:rPr>
              <a:t>Kracht</a:t>
            </a:r>
            <a:r>
              <a:rPr lang="en-GB" sz="2800" dirty="0">
                <a:latin typeface="Source Sans Pro" panose="020B0503030403020204" pitchFamily="34" charset="0"/>
                <a:ea typeface="Source Sans Pro" panose="020B0503030403020204" pitchFamily="34" charset="0"/>
              </a:rPr>
              <a:t>, DESY)</a:t>
            </a:r>
            <a:br>
              <a:rPr lang="en-GB" sz="2800" dirty="0">
                <a:latin typeface="Source Sans Pro" panose="020B0503030403020204" pitchFamily="34" charset="0"/>
                <a:ea typeface="Source Sans Pro" panose="020B0503030403020204" pitchFamily="34" charset="0"/>
              </a:rPr>
            </a:br>
            <a:r>
              <a:rPr lang="en-GB" sz="2800" b="1" dirty="0">
                <a:solidFill>
                  <a:srgbClr val="00589C"/>
                </a:solidFill>
                <a:latin typeface="Source Sans Pro" panose="020B0503030403020204" pitchFamily="34" charset="0"/>
                <a:ea typeface="Source Sans Pro" panose="020B0503030403020204" pitchFamily="34" charset="0"/>
              </a:rPr>
              <a:t>WP3: Implementation into experimental control systems </a:t>
            </a:r>
          </a:p>
          <a:p>
            <a:r>
              <a:rPr lang="en-GB" sz="2800" dirty="0">
                <a:latin typeface="Source Sans Pro" panose="020B0503030403020204" pitchFamily="34" charset="0"/>
                <a:ea typeface="Source Sans Pro" panose="020B0503030403020204" pitchFamily="34" charset="0"/>
              </a:rPr>
              <a:t>(G. </a:t>
            </a:r>
            <a:r>
              <a:rPr lang="en-GB" sz="2800" dirty="0" err="1">
                <a:latin typeface="Source Sans Pro" panose="020B0503030403020204" pitchFamily="34" charset="0"/>
                <a:ea typeface="Source Sans Pro" panose="020B0503030403020204" pitchFamily="34" charset="0"/>
              </a:rPr>
              <a:t>Brandl</a:t>
            </a:r>
            <a:r>
              <a:rPr lang="en-GB" sz="2800" dirty="0">
                <a:latin typeface="Source Sans Pro" panose="020B0503030403020204" pitchFamily="34" charset="0"/>
                <a:ea typeface="Source Sans Pro" panose="020B0503030403020204" pitchFamily="34" charset="0"/>
              </a:rPr>
              <a:t>, FZJ)</a:t>
            </a:r>
            <a:br>
              <a:rPr lang="en-GB" sz="2800" dirty="0">
                <a:latin typeface="Source Sans Pro" panose="020B0503030403020204" pitchFamily="34" charset="0"/>
                <a:ea typeface="Source Sans Pro" panose="020B0503030403020204" pitchFamily="34" charset="0"/>
              </a:rPr>
            </a:br>
            <a:r>
              <a:rPr lang="en-GB" sz="2800" b="1" dirty="0">
                <a:solidFill>
                  <a:srgbClr val="00589C"/>
                </a:solidFill>
                <a:latin typeface="Source Sans Pro" panose="020B0503030403020204" pitchFamily="34" charset="0"/>
                <a:ea typeface="Source Sans Pro" panose="020B0503030403020204" pitchFamily="34" charset="0"/>
              </a:rPr>
              <a:t>WP4: Outreach, Dissemination &amp; Training </a:t>
            </a:r>
          </a:p>
          <a:p>
            <a:r>
              <a:rPr lang="en-GB" sz="2800" dirty="0">
                <a:latin typeface="Source Sans Pro" panose="020B0503030403020204" pitchFamily="34" charset="0"/>
                <a:ea typeface="Source Sans Pro" panose="020B0503030403020204" pitchFamily="34" charset="0"/>
              </a:rPr>
              <a:t>(M. </a:t>
            </a:r>
            <a:r>
              <a:rPr lang="en-GB" sz="2800" dirty="0" err="1">
                <a:latin typeface="Source Sans Pro" panose="020B0503030403020204" pitchFamily="34" charset="0"/>
                <a:ea typeface="Source Sans Pro" panose="020B0503030403020204" pitchFamily="34" charset="0"/>
              </a:rPr>
              <a:t>Uhlarz</a:t>
            </a:r>
            <a:r>
              <a:rPr lang="en-GB" sz="2800" dirty="0">
                <a:latin typeface="Source Sans Pro" panose="020B0503030403020204" pitchFamily="34" charset="0"/>
                <a:ea typeface="Source Sans Pro" panose="020B0503030403020204" pitchFamily="34" charset="0"/>
              </a:rPr>
              <a:t>, HZDR)</a:t>
            </a:r>
          </a:p>
        </p:txBody>
      </p:sp>
      <p:sp>
        <p:nvSpPr>
          <p:cNvPr id="65" name="Textfeld 64">
            <a:extLst>
              <a:ext uri="{FF2B5EF4-FFF2-40B4-BE49-F238E27FC236}">
                <a16:creationId xmlns:a16="http://schemas.microsoft.com/office/drawing/2014/main" id="{93B01CBA-44A5-4CB4-97E6-65DD26D75CBC}"/>
              </a:ext>
            </a:extLst>
          </p:cNvPr>
          <p:cNvSpPr txBox="1"/>
          <p:nvPr/>
        </p:nvSpPr>
        <p:spPr>
          <a:xfrm>
            <a:off x="20238811" y="20882121"/>
            <a:ext cx="7815825" cy="814385"/>
          </a:xfrm>
          <a:prstGeom prst="rect">
            <a:avLst/>
          </a:prstGeom>
          <a:noFill/>
        </p:spPr>
        <p:txBody>
          <a:bodyPr wrap="square" lIns="0" tIns="0" rIns="0" bIns="0" rtlCol="0">
            <a:noAutofit/>
          </a:bodyPr>
          <a:lstStyle/>
          <a:p>
            <a:r>
              <a:rPr lang="en-GB" sz="4000" b="1" i="0" dirty="0" err="1">
                <a:solidFill>
                  <a:srgbClr val="B3CA48"/>
                </a:solidFill>
                <a:latin typeface="Source Sans Pro" panose="020B0503030403020204" pitchFamily="34" charset="0"/>
              </a:rPr>
              <a:t>SECoP@HMC</a:t>
            </a:r>
            <a:r>
              <a:rPr lang="en-GB" sz="4000" b="1" i="0" dirty="0">
                <a:solidFill>
                  <a:srgbClr val="B3CA48"/>
                </a:solidFill>
                <a:latin typeface="Source Sans Pro" panose="020B0503030403020204" pitchFamily="34" charset="0"/>
              </a:rPr>
              <a:t> Work Packages</a:t>
            </a:r>
          </a:p>
        </p:txBody>
      </p:sp>
      <p:sp>
        <p:nvSpPr>
          <p:cNvPr id="70" name="Textfeld 69">
            <a:extLst>
              <a:ext uri="{FF2B5EF4-FFF2-40B4-BE49-F238E27FC236}">
                <a16:creationId xmlns:a16="http://schemas.microsoft.com/office/drawing/2014/main" id="{C4FF25B8-3AD4-48B1-9AE8-83DFF7C1F2A8}"/>
              </a:ext>
            </a:extLst>
          </p:cNvPr>
          <p:cNvSpPr txBox="1"/>
          <p:nvPr/>
        </p:nvSpPr>
        <p:spPr>
          <a:xfrm>
            <a:off x="1490526" y="24601665"/>
            <a:ext cx="7815825" cy="814385"/>
          </a:xfrm>
          <a:prstGeom prst="rect">
            <a:avLst/>
          </a:prstGeom>
          <a:noFill/>
        </p:spPr>
        <p:txBody>
          <a:bodyPr wrap="square" lIns="0" tIns="0" rIns="0" bIns="0" rtlCol="0">
            <a:noAutofit/>
          </a:bodyPr>
          <a:lstStyle/>
          <a:p>
            <a:r>
              <a:rPr lang="en-GB" sz="4000" b="1" i="0">
                <a:solidFill>
                  <a:srgbClr val="B3CA48"/>
                </a:solidFill>
                <a:latin typeface="Source Sans Pro" panose="020B0503030403020204" pitchFamily="34" charset="0"/>
              </a:rPr>
              <a:t>Structure</a:t>
            </a:r>
          </a:p>
        </p:txBody>
      </p:sp>
      <p:sp>
        <p:nvSpPr>
          <p:cNvPr id="17" name="Textfeld 16">
            <a:extLst>
              <a:ext uri="{FF2B5EF4-FFF2-40B4-BE49-F238E27FC236}">
                <a16:creationId xmlns:a16="http://schemas.microsoft.com/office/drawing/2014/main" id="{ABE48792-DCF2-4A8A-AE15-DFECCB776DBD}"/>
              </a:ext>
            </a:extLst>
          </p:cNvPr>
          <p:cNvSpPr txBox="1"/>
          <p:nvPr/>
        </p:nvSpPr>
        <p:spPr>
          <a:xfrm>
            <a:off x="21031200" y="27124166"/>
            <a:ext cx="7238999" cy="6370975"/>
          </a:xfrm>
          <a:prstGeom prst="rect">
            <a:avLst/>
          </a:prstGeom>
          <a:noFill/>
        </p:spPr>
        <p:txBody>
          <a:bodyPr wrap="square" rtlCol="0">
            <a:spAutoFit/>
          </a:bodyPr>
          <a:lstStyle/>
          <a:p>
            <a:pPr marL="285750" indent="-285750">
              <a:buFont typeface="Arial" panose="020B0604020202020204" pitchFamily="34" charset="0"/>
              <a:buChar char="•"/>
            </a:pPr>
            <a:r>
              <a:rPr lang="en-GB" sz="3000" dirty="0">
                <a:solidFill>
                  <a:schemeClr val="bg1"/>
                </a:solidFill>
                <a:latin typeface="Source Sans Pro" panose="020B0503030403020204" pitchFamily="34" charset="0"/>
                <a:ea typeface="Source Sans Pro" panose="020B0503030403020204" pitchFamily="34" charset="0"/>
              </a:rPr>
              <a:t>Further develop </a:t>
            </a:r>
            <a:r>
              <a:rPr lang="en-GB" sz="3000" dirty="0" err="1">
                <a:solidFill>
                  <a:schemeClr val="bg1"/>
                </a:solidFill>
                <a:latin typeface="Source Sans Pro" panose="020B0503030403020204" pitchFamily="34" charset="0"/>
                <a:ea typeface="Source Sans Pro" panose="020B0503030403020204" pitchFamily="34" charset="0"/>
              </a:rPr>
              <a:t>SECoP</a:t>
            </a:r>
            <a:r>
              <a:rPr lang="en-GB" sz="3000" dirty="0">
                <a:solidFill>
                  <a:schemeClr val="bg1"/>
                </a:solidFill>
                <a:latin typeface="Source Sans Pro" panose="020B0503030403020204" pitchFamily="34" charset="0"/>
                <a:ea typeface="Source Sans Pro" panose="020B0503030403020204" pitchFamily="34" charset="0"/>
              </a:rPr>
              <a:t> standard, libraries and programming frameworks</a:t>
            </a:r>
          </a:p>
          <a:p>
            <a:pPr marL="285750" indent="-285750">
              <a:buFont typeface="Arial" panose="020B0604020202020204" pitchFamily="34" charset="0"/>
              <a:buChar char="•"/>
            </a:pPr>
            <a:endParaRPr lang="en-GB" sz="3000" dirty="0">
              <a:solidFill>
                <a:schemeClr val="bg1"/>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GB" sz="3000" dirty="0">
                <a:solidFill>
                  <a:schemeClr val="bg1"/>
                </a:solidFill>
                <a:latin typeface="Source Sans Pro" panose="020B0503030403020204" pitchFamily="34" charset="0"/>
                <a:ea typeface="Source Sans Pro" panose="020B0503030403020204" pitchFamily="34" charset="0"/>
              </a:rPr>
              <a:t>Publish </a:t>
            </a:r>
            <a:r>
              <a:rPr lang="en-GB" sz="3000" dirty="0" err="1">
                <a:solidFill>
                  <a:schemeClr val="bg1"/>
                </a:solidFill>
                <a:latin typeface="Source Sans Pro" panose="020B0503030403020204" pitchFamily="34" charset="0"/>
                <a:ea typeface="Source Sans Pro" panose="020B0503030403020204" pitchFamily="34" charset="0"/>
              </a:rPr>
              <a:t>SECoP</a:t>
            </a:r>
            <a:r>
              <a:rPr lang="en-GB" sz="3000" dirty="0">
                <a:solidFill>
                  <a:schemeClr val="bg1"/>
                </a:solidFill>
                <a:latin typeface="Source Sans Pro" panose="020B0503030403020204" pitchFamily="34" charset="0"/>
                <a:ea typeface="Source Sans Pro" panose="020B0503030403020204" pitchFamily="34" charset="0"/>
              </a:rPr>
              <a:t> SEC-Node structures for standard applications as examples (on GitHub,  including </a:t>
            </a:r>
            <a:r>
              <a:rPr lang="en-GB" sz="3000" dirty="0" err="1">
                <a:solidFill>
                  <a:schemeClr val="bg1"/>
                </a:solidFill>
                <a:latin typeface="Source Sans Pro" panose="020B0503030403020204" pitchFamily="34" charset="0"/>
                <a:ea typeface="Source Sans Pro" panose="020B0503030403020204" pitchFamily="34" charset="0"/>
              </a:rPr>
              <a:t>metdata</a:t>
            </a:r>
            <a:r>
              <a:rPr lang="en-GB" sz="3000" dirty="0">
                <a:solidFill>
                  <a:schemeClr val="bg1"/>
                </a:solidFill>
                <a:latin typeface="Source Sans Pro" panose="020B0503030403020204" pitchFamily="34" charset="0"/>
                <a:ea typeface="Source Sans Pro" panose="020B0503030403020204" pitchFamily="34" charset="0"/>
              </a:rPr>
              <a:t> definitions)</a:t>
            </a:r>
          </a:p>
          <a:p>
            <a:pPr marL="285750" indent="-285750">
              <a:buFont typeface="Arial" panose="020B0604020202020204" pitchFamily="34" charset="0"/>
              <a:buChar char="•"/>
            </a:pPr>
            <a:endParaRPr lang="en-GB" sz="3000" dirty="0">
              <a:solidFill>
                <a:schemeClr val="bg1"/>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GB" sz="3000" dirty="0">
                <a:solidFill>
                  <a:schemeClr val="bg1"/>
                </a:solidFill>
                <a:latin typeface="Source Sans Pro" panose="020B0503030403020204" pitchFamily="34" charset="0"/>
                <a:ea typeface="Source Sans Pro" panose="020B0503030403020204" pitchFamily="34" charset="0"/>
              </a:rPr>
              <a:t>Develop the mapping </a:t>
            </a:r>
            <a:r>
              <a:rPr lang="en-GB" sz="3000" dirty="0" err="1">
                <a:solidFill>
                  <a:schemeClr val="bg1"/>
                </a:solidFill>
                <a:latin typeface="Source Sans Pro" panose="020B0503030403020204" pitchFamily="34" charset="0"/>
                <a:ea typeface="Source Sans Pro" panose="020B0503030403020204" pitchFamily="34" charset="0"/>
              </a:rPr>
              <a:t>SECoP</a:t>
            </a:r>
            <a:r>
              <a:rPr lang="en-GB" sz="3000" dirty="0">
                <a:solidFill>
                  <a:schemeClr val="bg1"/>
                </a:solidFill>
                <a:latin typeface="Source Sans Pro" panose="020B0503030403020204" pitchFamily="34" charset="0"/>
                <a:ea typeface="Source Sans Pro" panose="020B0503030403020204" pitchFamily="34" charset="0"/>
              </a:rPr>
              <a:t> to Nexus for metadata and data</a:t>
            </a:r>
          </a:p>
          <a:p>
            <a:endParaRPr lang="en-GB" sz="3000" dirty="0">
              <a:solidFill>
                <a:schemeClr val="bg1"/>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GB" sz="3000" dirty="0">
                <a:solidFill>
                  <a:schemeClr val="bg1"/>
                </a:solidFill>
                <a:latin typeface="Source Sans Pro" panose="020B0503030403020204" pitchFamily="34" charset="0"/>
                <a:ea typeface="Source Sans Pro" panose="020B0503030403020204" pitchFamily="34" charset="0"/>
              </a:rPr>
              <a:t>Integrate </a:t>
            </a:r>
            <a:r>
              <a:rPr lang="en-GB" sz="3000" dirty="0" err="1">
                <a:solidFill>
                  <a:schemeClr val="bg1"/>
                </a:solidFill>
                <a:latin typeface="Source Sans Pro" panose="020B0503030403020204" pitchFamily="34" charset="0"/>
                <a:ea typeface="Source Sans Pro" panose="020B0503030403020204" pitchFamily="34" charset="0"/>
              </a:rPr>
              <a:t>SECoP</a:t>
            </a:r>
            <a:r>
              <a:rPr lang="en-GB" sz="3000" dirty="0">
                <a:solidFill>
                  <a:schemeClr val="bg1"/>
                </a:solidFill>
                <a:latin typeface="Source Sans Pro" panose="020B0503030403020204" pitchFamily="34" charset="0"/>
                <a:ea typeface="Source Sans Pro" panose="020B0503030403020204" pitchFamily="34" charset="0"/>
              </a:rPr>
              <a:t> in different experimental control systems (e.g. BlueSky, Tango,…)</a:t>
            </a:r>
          </a:p>
          <a:p>
            <a:pPr marL="285750" indent="-285750">
              <a:buFont typeface="Arial" panose="020B0604020202020204" pitchFamily="34" charset="0"/>
              <a:buChar char="•"/>
            </a:pPr>
            <a:endParaRPr lang="en-GB" sz="3000" dirty="0">
              <a:solidFill>
                <a:schemeClr val="bg1"/>
              </a:solidFill>
              <a:latin typeface="Source Sans Pro" panose="020B0503030403020204" pitchFamily="34" charset="0"/>
              <a:ea typeface="Source Sans Pro" panose="020B0503030403020204" pitchFamily="34" charset="0"/>
            </a:endParaRPr>
          </a:p>
          <a:p>
            <a:endParaRPr lang="en-GB" dirty="0"/>
          </a:p>
        </p:txBody>
      </p:sp>
      <p:sp>
        <p:nvSpPr>
          <p:cNvPr id="90" name="Textfeld 89">
            <a:extLst>
              <a:ext uri="{FF2B5EF4-FFF2-40B4-BE49-F238E27FC236}">
                <a16:creationId xmlns:a16="http://schemas.microsoft.com/office/drawing/2014/main" id="{6B6B427A-5C9C-4A59-BF53-A83BE2395E7C}"/>
              </a:ext>
            </a:extLst>
          </p:cNvPr>
          <p:cNvSpPr txBox="1"/>
          <p:nvPr/>
        </p:nvSpPr>
        <p:spPr>
          <a:xfrm>
            <a:off x="20769401" y="33417877"/>
            <a:ext cx="7500799" cy="700088"/>
          </a:xfrm>
          <a:prstGeom prst="rect">
            <a:avLst/>
          </a:prstGeom>
          <a:noFill/>
        </p:spPr>
        <p:txBody>
          <a:bodyPr wrap="square" lIns="0" tIns="0" rIns="0" bIns="0" rtlCol="0">
            <a:noAutofit/>
          </a:bodyPr>
          <a:lstStyle/>
          <a:p>
            <a:r>
              <a:rPr lang="en-GB" sz="4000" b="1" i="0">
                <a:solidFill>
                  <a:schemeClr val="bg1"/>
                </a:solidFill>
                <a:latin typeface="Source Sans Pro" panose="020B0503030403020204" pitchFamily="34" charset="0"/>
              </a:rPr>
              <a:t>INTERESTED?</a:t>
            </a:r>
          </a:p>
        </p:txBody>
      </p:sp>
      <p:sp>
        <p:nvSpPr>
          <p:cNvPr id="91" name="Textfeld 90">
            <a:extLst>
              <a:ext uri="{FF2B5EF4-FFF2-40B4-BE49-F238E27FC236}">
                <a16:creationId xmlns:a16="http://schemas.microsoft.com/office/drawing/2014/main" id="{E0013F13-91F9-4B8B-9A4F-3039B1973C01}"/>
              </a:ext>
            </a:extLst>
          </p:cNvPr>
          <p:cNvSpPr txBox="1"/>
          <p:nvPr/>
        </p:nvSpPr>
        <p:spPr>
          <a:xfrm>
            <a:off x="21031201" y="34190993"/>
            <a:ext cx="6610350" cy="1477328"/>
          </a:xfrm>
          <a:prstGeom prst="rect">
            <a:avLst/>
          </a:prstGeom>
          <a:noFill/>
        </p:spPr>
        <p:txBody>
          <a:bodyPr wrap="square" rtlCol="0">
            <a:spAutoFit/>
          </a:bodyPr>
          <a:lstStyle/>
          <a:p>
            <a:pPr marL="285750" indent="-285750">
              <a:buFont typeface="Arial" panose="020B0604020202020204" pitchFamily="34" charset="0"/>
              <a:buChar char="•"/>
            </a:pPr>
            <a:r>
              <a:rPr lang="en-GB" sz="3000">
                <a:solidFill>
                  <a:schemeClr val="bg1"/>
                </a:solidFill>
                <a:latin typeface="Source Sans Pro" panose="020B0503030403020204" pitchFamily="34" charset="0"/>
                <a:ea typeface="Source Sans Pro" panose="020B0503030403020204" pitchFamily="34" charset="0"/>
              </a:rPr>
              <a:t>Contact the SECoP working group</a:t>
            </a:r>
          </a:p>
          <a:p>
            <a:pPr marL="285750" indent="-285750">
              <a:buFont typeface="Arial" panose="020B0604020202020204" pitchFamily="34" charset="0"/>
              <a:buChar char="•"/>
            </a:pPr>
            <a:endParaRPr lang="en-GB" sz="3000">
              <a:solidFill>
                <a:schemeClr val="bg1"/>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GB" sz="3000">
                <a:solidFill>
                  <a:schemeClr val="bg1"/>
                </a:solidFill>
                <a:latin typeface="Source Sans Pro" panose="020B0503030403020204" pitchFamily="34" charset="0"/>
                <a:ea typeface="Source Sans Pro" panose="020B0503030403020204" pitchFamily="34" charset="0"/>
              </a:rPr>
              <a:t>Get started with SECoP</a:t>
            </a:r>
          </a:p>
        </p:txBody>
      </p:sp>
      <p:pic>
        <p:nvPicPr>
          <p:cNvPr id="108" name="Grafik 107">
            <a:extLst>
              <a:ext uri="{FF2B5EF4-FFF2-40B4-BE49-F238E27FC236}">
                <a16:creationId xmlns:a16="http://schemas.microsoft.com/office/drawing/2014/main" id="{50B53AF9-DEFE-4686-9BEA-19E0C67CB9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09000" y="41125793"/>
            <a:ext cx="1973072" cy="1061682"/>
          </a:xfrm>
          <a:prstGeom prst="rect">
            <a:avLst/>
          </a:prstGeom>
        </p:spPr>
      </p:pic>
      <p:pic>
        <p:nvPicPr>
          <p:cNvPr id="109" name="Grafik 108">
            <a:extLst>
              <a:ext uri="{FF2B5EF4-FFF2-40B4-BE49-F238E27FC236}">
                <a16:creationId xmlns:a16="http://schemas.microsoft.com/office/drawing/2014/main" id="{1748D9DC-4361-4040-AD8D-CA3849515995}"/>
              </a:ext>
            </a:extLst>
          </p:cNvPr>
          <p:cNvPicPr>
            <a:picLocks noChangeAspect="1"/>
          </p:cNvPicPr>
          <p:nvPr/>
        </p:nvPicPr>
        <p:blipFill>
          <a:blip r:embed="rId8"/>
          <a:stretch>
            <a:fillRect/>
          </a:stretch>
        </p:blipFill>
        <p:spPr>
          <a:xfrm>
            <a:off x="10789575" y="41294666"/>
            <a:ext cx="1628858" cy="723936"/>
          </a:xfrm>
          <a:prstGeom prst="rect">
            <a:avLst/>
          </a:prstGeom>
        </p:spPr>
      </p:pic>
      <p:pic>
        <p:nvPicPr>
          <p:cNvPr id="110" name="Grafik 109">
            <a:extLst>
              <a:ext uri="{FF2B5EF4-FFF2-40B4-BE49-F238E27FC236}">
                <a16:creationId xmlns:a16="http://schemas.microsoft.com/office/drawing/2014/main" id="{3418EF21-76F0-4C95-98F7-8E4E6068A9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99722" y="40010221"/>
            <a:ext cx="1969108" cy="573358"/>
          </a:xfrm>
          <a:prstGeom prst="rect">
            <a:avLst/>
          </a:prstGeom>
        </p:spPr>
      </p:pic>
      <p:pic>
        <p:nvPicPr>
          <p:cNvPr id="111" name="Grafik 110">
            <a:extLst>
              <a:ext uri="{FF2B5EF4-FFF2-40B4-BE49-F238E27FC236}">
                <a16:creationId xmlns:a16="http://schemas.microsoft.com/office/drawing/2014/main" id="{62E7091F-8FEE-4731-B5D3-C23FD306CE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67839" y="41356289"/>
            <a:ext cx="1991754" cy="600690"/>
          </a:xfrm>
          <a:prstGeom prst="rect">
            <a:avLst/>
          </a:prstGeom>
        </p:spPr>
      </p:pic>
      <p:pic>
        <p:nvPicPr>
          <p:cNvPr id="112" name="Grafik 111">
            <a:extLst>
              <a:ext uri="{FF2B5EF4-FFF2-40B4-BE49-F238E27FC236}">
                <a16:creationId xmlns:a16="http://schemas.microsoft.com/office/drawing/2014/main" id="{9002615D-E613-42DA-BA11-3AD51E625EE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30789" y="39624374"/>
            <a:ext cx="2648394" cy="1345052"/>
          </a:xfrm>
          <a:prstGeom prst="rect">
            <a:avLst/>
          </a:prstGeom>
        </p:spPr>
      </p:pic>
      <p:pic>
        <p:nvPicPr>
          <p:cNvPr id="113" name="Grafik 112">
            <a:extLst>
              <a:ext uri="{FF2B5EF4-FFF2-40B4-BE49-F238E27FC236}">
                <a16:creationId xmlns:a16="http://schemas.microsoft.com/office/drawing/2014/main" id="{A2993B63-F549-44FC-8E68-811B680FA915}"/>
              </a:ext>
            </a:extLst>
          </p:cNvPr>
          <p:cNvPicPr>
            <a:picLocks noChangeAspect="1"/>
          </p:cNvPicPr>
          <p:nvPr/>
        </p:nvPicPr>
        <p:blipFill>
          <a:blip r:embed="rId12"/>
          <a:stretch>
            <a:fillRect/>
          </a:stretch>
        </p:blipFill>
        <p:spPr>
          <a:xfrm>
            <a:off x="13540323" y="39653996"/>
            <a:ext cx="1408262" cy="1285808"/>
          </a:xfrm>
          <a:prstGeom prst="rect">
            <a:avLst/>
          </a:prstGeom>
        </p:spPr>
      </p:pic>
      <p:pic>
        <p:nvPicPr>
          <p:cNvPr id="114" name="Grafik 113">
            <a:extLst>
              <a:ext uri="{FF2B5EF4-FFF2-40B4-BE49-F238E27FC236}">
                <a16:creationId xmlns:a16="http://schemas.microsoft.com/office/drawing/2014/main" id="{7B99444D-E9B5-4B1B-9E25-FF5A41D74D20}"/>
              </a:ext>
            </a:extLst>
          </p:cNvPr>
          <p:cNvPicPr>
            <a:picLocks noChangeAspect="1"/>
          </p:cNvPicPr>
          <p:nvPr/>
        </p:nvPicPr>
        <p:blipFill>
          <a:blip r:embed="rId13"/>
          <a:stretch>
            <a:fillRect/>
          </a:stretch>
        </p:blipFill>
        <p:spPr>
          <a:xfrm>
            <a:off x="15309725" y="40029142"/>
            <a:ext cx="1628858" cy="535516"/>
          </a:xfrm>
          <a:prstGeom prst="rect">
            <a:avLst/>
          </a:prstGeom>
        </p:spPr>
      </p:pic>
      <p:pic>
        <p:nvPicPr>
          <p:cNvPr id="115" name="Grafik 41">
            <a:extLst>
              <a:ext uri="{FF2B5EF4-FFF2-40B4-BE49-F238E27FC236}">
                <a16:creationId xmlns:a16="http://schemas.microsoft.com/office/drawing/2014/main" id="{50BB874D-F43F-49BF-8D73-2C024F288D47}"/>
              </a:ext>
            </a:extLst>
          </p:cNvPr>
          <p:cNvPicPr/>
          <p:nvPr/>
        </p:nvPicPr>
        <p:blipFill>
          <a:blip r:embed="rId14"/>
          <a:stretch/>
        </p:blipFill>
        <p:spPr>
          <a:xfrm>
            <a:off x="14416113" y="22148545"/>
            <a:ext cx="1909637" cy="647540"/>
          </a:xfrm>
          <a:prstGeom prst="rect">
            <a:avLst/>
          </a:prstGeom>
          <a:ln>
            <a:noFill/>
          </a:ln>
        </p:spPr>
      </p:pic>
      <p:pic>
        <p:nvPicPr>
          <p:cNvPr id="118" name="Grafik 117">
            <a:extLst>
              <a:ext uri="{FF2B5EF4-FFF2-40B4-BE49-F238E27FC236}">
                <a16:creationId xmlns:a16="http://schemas.microsoft.com/office/drawing/2014/main" id="{4BF057C2-7D74-4CA4-BBDE-31B41D72BF5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052941" y="18060578"/>
            <a:ext cx="2515092" cy="800192"/>
          </a:xfrm>
          <a:prstGeom prst="rect">
            <a:avLst/>
          </a:prstGeom>
        </p:spPr>
      </p:pic>
      <p:pic>
        <p:nvPicPr>
          <p:cNvPr id="119" name="Picture 1" descr="ISSE.png">
            <a:extLst>
              <a:ext uri="{FF2B5EF4-FFF2-40B4-BE49-F238E27FC236}">
                <a16:creationId xmlns:a16="http://schemas.microsoft.com/office/drawing/2014/main" id="{CEA86148-5F83-4BF9-A019-A6ACAD26AB6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921400" y="4299240"/>
            <a:ext cx="4308428" cy="1575744"/>
          </a:xfrm>
          <a:prstGeom prst="rect">
            <a:avLst/>
          </a:prstGeom>
        </p:spPr>
      </p:pic>
      <p:grpSp>
        <p:nvGrpSpPr>
          <p:cNvPr id="13" name="Gruppieren 12">
            <a:extLst>
              <a:ext uri="{FF2B5EF4-FFF2-40B4-BE49-F238E27FC236}">
                <a16:creationId xmlns:a16="http://schemas.microsoft.com/office/drawing/2014/main" id="{23F1ABA7-F23C-4E96-AF64-E20C9D97D604}"/>
              </a:ext>
            </a:extLst>
          </p:cNvPr>
          <p:cNvGrpSpPr/>
          <p:nvPr/>
        </p:nvGrpSpPr>
        <p:grpSpPr>
          <a:xfrm>
            <a:off x="1301597" y="17337667"/>
            <a:ext cx="8765817" cy="5862398"/>
            <a:chOff x="2344446" y="776477"/>
            <a:chExt cx="8765817" cy="5862398"/>
          </a:xfrm>
        </p:grpSpPr>
        <p:grpSp>
          <p:nvGrpSpPr>
            <p:cNvPr id="179" name="Gruppieren 178">
              <a:extLst>
                <a:ext uri="{FF2B5EF4-FFF2-40B4-BE49-F238E27FC236}">
                  <a16:creationId xmlns:a16="http://schemas.microsoft.com/office/drawing/2014/main" id="{EA1CC0C3-EABB-4D9F-AB5C-8D9382669E54}"/>
                </a:ext>
              </a:extLst>
            </p:cNvPr>
            <p:cNvGrpSpPr/>
            <p:nvPr/>
          </p:nvGrpSpPr>
          <p:grpSpPr>
            <a:xfrm>
              <a:off x="2488462" y="776477"/>
              <a:ext cx="2224070" cy="2681692"/>
              <a:chOff x="323528" y="912228"/>
              <a:chExt cx="2224070" cy="2681692"/>
            </a:xfrm>
          </p:grpSpPr>
          <p:pic>
            <p:nvPicPr>
              <p:cNvPr id="180" name="Grafik 179">
                <a:extLst>
                  <a:ext uri="{FF2B5EF4-FFF2-40B4-BE49-F238E27FC236}">
                    <a16:creationId xmlns:a16="http://schemas.microsoft.com/office/drawing/2014/main" id="{2E3EF7AB-3221-4D44-8527-5ABE437BB972}"/>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2460" r="23636"/>
              <a:stretch/>
            </p:blipFill>
            <p:spPr>
              <a:xfrm>
                <a:off x="380085" y="912228"/>
                <a:ext cx="1728192" cy="2351125"/>
              </a:xfrm>
              <a:prstGeom prst="rect">
                <a:avLst/>
              </a:prstGeom>
            </p:spPr>
          </p:pic>
          <p:sp>
            <p:nvSpPr>
              <p:cNvPr id="181" name="Textfeld 180">
                <a:extLst>
                  <a:ext uri="{FF2B5EF4-FFF2-40B4-BE49-F238E27FC236}">
                    <a16:creationId xmlns:a16="http://schemas.microsoft.com/office/drawing/2014/main" id="{00218195-FDA8-409B-836D-306F3F270BC4}"/>
                  </a:ext>
                </a:extLst>
              </p:cNvPr>
              <p:cNvSpPr txBox="1"/>
              <p:nvPr/>
            </p:nvSpPr>
            <p:spPr>
              <a:xfrm>
                <a:off x="323528" y="3286143"/>
                <a:ext cx="2224070" cy="307777"/>
              </a:xfrm>
              <a:prstGeom prst="rect">
                <a:avLst/>
              </a:prstGeom>
              <a:noFill/>
            </p:spPr>
            <p:txBody>
              <a:bodyPr wrap="none" rtlCol="0">
                <a:spAutoFit/>
              </a:bodyPr>
              <a:lstStyle/>
              <a:p>
                <a:r>
                  <a:rPr lang="en-GB" sz="1400"/>
                  <a:t>Rheometer, anton-paar.com</a:t>
                </a:r>
              </a:p>
            </p:txBody>
          </p:sp>
        </p:grpSp>
        <p:grpSp>
          <p:nvGrpSpPr>
            <p:cNvPr id="182" name="Gruppieren 181">
              <a:extLst>
                <a:ext uri="{FF2B5EF4-FFF2-40B4-BE49-F238E27FC236}">
                  <a16:creationId xmlns:a16="http://schemas.microsoft.com/office/drawing/2014/main" id="{76530FD5-C2DA-4DBE-9017-8E3E2E9202EE}"/>
                </a:ext>
              </a:extLst>
            </p:cNvPr>
            <p:cNvGrpSpPr/>
            <p:nvPr/>
          </p:nvGrpSpPr>
          <p:grpSpPr>
            <a:xfrm>
              <a:off x="2344446" y="3632491"/>
              <a:ext cx="2016224" cy="3006384"/>
              <a:chOff x="179512" y="3768242"/>
              <a:chExt cx="2016224" cy="3006384"/>
            </a:xfrm>
          </p:grpSpPr>
          <p:pic>
            <p:nvPicPr>
              <p:cNvPr id="183" name="Grafik 182">
                <a:extLst>
                  <a:ext uri="{FF2B5EF4-FFF2-40B4-BE49-F238E27FC236}">
                    <a16:creationId xmlns:a16="http://schemas.microsoft.com/office/drawing/2014/main" id="{8044ADEE-B950-479B-8774-3AB194B9C61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9512" y="3768242"/>
                <a:ext cx="2016224" cy="2771918"/>
              </a:xfrm>
              <a:prstGeom prst="rect">
                <a:avLst/>
              </a:prstGeom>
            </p:spPr>
          </p:pic>
          <p:sp>
            <p:nvSpPr>
              <p:cNvPr id="184" name="Textfeld 183">
                <a:extLst>
                  <a:ext uri="{FF2B5EF4-FFF2-40B4-BE49-F238E27FC236}">
                    <a16:creationId xmlns:a16="http://schemas.microsoft.com/office/drawing/2014/main" id="{4D73F538-00D4-4828-B4EF-95948B7FE0DE}"/>
                  </a:ext>
                </a:extLst>
              </p:cNvPr>
              <p:cNvSpPr txBox="1"/>
              <p:nvPr/>
            </p:nvSpPr>
            <p:spPr>
              <a:xfrm>
                <a:off x="193955" y="6462313"/>
                <a:ext cx="2001457" cy="312313"/>
              </a:xfrm>
              <a:prstGeom prst="rect">
                <a:avLst/>
              </a:prstGeom>
              <a:noFill/>
            </p:spPr>
            <p:txBody>
              <a:bodyPr wrap="square" rtlCol="0">
                <a:spAutoFit/>
              </a:bodyPr>
              <a:lstStyle/>
              <a:p>
                <a:r>
                  <a:rPr lang="en-GB" sz="1400"/>
                  <a:t>Humidity cell, HZB/ILL</a:t>
                </a:r>
              </a:p>
            </p:txBody>
          </p:sp>
        </p:grpSp>
        <p:grpSp>
          <p:nvGrpSpPr>
            <p:cNvPr id="185" name="Gruppieren 184">
              <a:extLst>
                <a:ext uri="{FF2B5EF4-FFF2-40B4-BE49-F238E27FC236}">
                  <a16:creationId xmlns:a16="http://schemas.microsoft.com/office/drawing/2014/main" id="{9006BA7E-D466-4FA8-94CC-39B5E2178951}"/>
                </a:ext>
              </a:extLst>
            </p:cNvPr>
            <p:cNvGrpSpPr/>
            <p:nvPr/>
          </p:nvGrpSpPr>
          <p:grpSpPr>
            <a:xfrm>
              <a:off x="4885558" y="3729671"/>
              <a:ext cx="2650406" cy="2902378"/>
              <a:chOff x="2720624" y="3865422"/>
              <a:chExt cx="2650406" cy="2902378"/>
            </a:xfrm>
          </p:grpSpPr>
          <p:pic>
            <p:nvPicPr>
              <p:cNvPr id="186" name="Picture 2">
                <a:extLst>
                  <a:ext uri="{FF2B5EF4-FFF2-40B4-BE49-F238E27FC236}">
                    <a16:creationId xmlns:a16="http://schemas.microsoft.com/office/drawing/2014/main" id="{FBA8989B-4E9A-4685-9E0B-A90CC0CF598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38920" y="3865422"/>
                <a:ext cx="1875999" cy="260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Textfeld 186">
                <a:extLst>
                  <a:ext uri="{FF2B5EF4-FFF2-40B4-BE49-F238E27FC236}">
                    <a16:creationId xmlns:a16="http://schemas.microsoft.com/office/drawing/2014/main" id="{CA8019EC-F6F2-4D7B-9399-D168530E1B67}"/>
                  </a:ext>
                </a:extLst>
              </p:cNvPr>
              <p:cNvSpPr txBox="1"/>
              <p:nvPr/>
            </p:nvSpPr>
            <p:spPr>
              <a:xfrm>
                <a:off x="2720624" y="6460023"/>
                <a:ext cx="2650406" cy="307777"/>
              </a:xfrm>
              <a:prstGeom prst="rect">
                <a:avLst/>
              </a:prstGeom>
              <a:noFill/>
            </p:spPr>
            <p:txBody>
              <a:bodyPr wrap="none" rtlCol="0">
                <a:spAutoFit/>
              </a:bodyPr>
              <a:lstStyle/>
              <a:p>
                <a:r>
                  <a:rPr lang="en-GB" sz="1400"/>
                  <a:t>Dilution Stick, Oxford Instruments</a:t>
                </a:r>
              </a:p>
            </p:txBody>
          </p:sp>
        </p:grpSp>
        <p:pic>
          <p:nvPicPr>
            <p:cNvPr id="188" name="Grafik 187">
              <a:extLst>
                <a:ext uri="{FF2B5EF4-FFF2-40B4-BE49-F238E27FC236}">
                  <a16:creationId xmlns:a16="http://schemas.microsoft.com/office/drawing/2014/main" id="{5C9CDF96-C71B-41CB-BC68-CD2421882AB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551921" y="1337748"/>
              <a:ext cx="2352975" cy="1195015"/>
            </a:xfrm>
            <a:prstGeom prst="rect">
              <a:avLst/>
            </a:prstGeom>
          </p:spPr>
        </p:pic>
        <p:grpSp>
          <p:nvGrpSpPr>
            <p:cNvPr id="189" name="Gruppieren 188">
              <a:extLst>
                <a:ext uri="{FF2B5EF4-FFF2-40B4-BE49-F238E27FC236}">
                  <a16:creationId xmlns:a16="http://schemas.microsoft.com/office/drawing/2014/main" id="{AAD6FDA9-0A4F-4AEC-9C6F-C69E42DFE21D}"/>
                </a:ext>
              </a:extLst>
            </p:cNvPr>
            <p:cNvGrpSpPr/>
            <p:nvPr/>
          </p:nvGrpSpPr>
          <p:grpSpPr>
            <a:xfrm>
              <a:off x="8013918" y="796672"/>
              <a:ext cx="3096345" cy="1736091"/>
              <a:chOff x="5848983" y="932422"/>
              <a:chExt cx="3096345" cy="1736091"/>
            </a:xfrm>
          </p:grpSpPr>
          <p:sp>
            <p:nvSpPr>
              <p:cNvPr id="190" name="AutoShape 9">
                <a:extLst>
                  <a:ext uri="{FF2B5EF4-FFF2-40B4-BE49-F238E27FC236}">
                    <a16:creationId xmlns:a16="http://schemas.microsoft.com/office/drawing/2014/main" id="{3BCCEC27-2948-4F45-AF19-2CAA88F732C1}"/>
                  </a:ext>
                </a:extLst>
              </p:cNvPr>
              <p:cNvSpPr>
                <a:spLocks noChangeArrowheads="1"/>
              </p:cNvSpPr>
              <p:nvPr/>
            </p:nvSpPr>
            <p:spPr bwMode="auto">
              <a:xfrm>
                <a:off x="5848983" y="932422"/>
                <a:ext cx="3096345" cy="614362"/>
              </a:xfrm>
              <a:prstGeom prst="cube">
                <a:avLst>
                  <a:gd name="adj" fmla="val 25648"/>
                </a:avLst>
              </a:prstGeom>
              <a:solidFill>
                <a:srgbClr val="FF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a:solidFill>
                      <a:srgbClr val="000000"/>
                    </a:solidFill>
                  </a:rPr>
                  <a:t>Experiment Control Software</a:t>
                </a:r>
              </a:p>
            </p:txBody>
          </p:sp>
          <p:pic>
            <p:nvPicPr>
              <p:cNvPr id="191" name="Picture 26">
                <a:extLst>
                  <a:ext uri="{FF2B5EF4-FFF2-40B4-BE49-F238E27FC236}">
                    <a16:creationId xmlns:a16="http://schemas.microsoft.com/office/drawing/2014/main" id="{52BA204C-4708-4741-A461-6055D9DB9E0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18316" y="1611238"/>
                <a:ext cx="1057275" cy="10572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2" name="Bild 14" descr="PSI-Logo_narrow_30k.eps">
              <a:extLst>
                <a:ext uri="{FF2B5EF4-FFF2-40B4-BE49-F238E27FC236}">
                  <a16:creationId xmlns:a16="http://schemas.microsoft.com/office/drawing/2014/main" id="{4B377A98-5C1E-4803-BB06-B493DFEBA8FE}"/>
                </a:ext>
              </a:extLst>
            </p:cNvPr>
            <p:cNvPicPr>
              <a:picLocks noChangeAspect="1"/>
            </p:cNvPicPr>
            <p:nvPr/>
          </p:nvPicPr>
          <p:blipFill>
            <a:blip r:embed="rId22" cstate="print">
              <a:extLst>
                <a:ext uri="{28A0092B-C50C-407E-A947-70E740481C1C}">
                  <a14:useLocalDpi xmlns:a14="http://schemas.microsoft.com/office/drawing/2010/main"/>
                </a:ext>
              </a:extLst>
            </a:blip>
            <a:srcRect/>
            <a:stretch>
              <a:fillRect/>
            </a:stretch>
          </p:blipFill>
          <p:spPr bwMode="auto">
            <a:xfrm>
              <a:off x="8013917" y="2524935"/>
              <a:ext cx="1364334" cy="48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Grafik 192">
              <a:extLst>
                <a:ext uri="{FF2B5EF4-FFF2-40B4-BE49-F238E27FC236}">
                  <a16:creationId xmlns:a16="http://schemas.microsoft.com/office/drawing/2014/main" id="{9E4D5383-3CD0-49D7-B860-C075992FE52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040556" y="3098095"/>
              <a:ext cx="2047451" cy="1257263"/>
            </a:xfrm>
            <a:prstGeom prst="rect">
              <a:avLst/>
            </a:prstGeom>
          </p:spPr>
        </p:pic>
        <p:pic>
          <p:nvPicPr>
            <p:cNvPr id="194" name="Grafik 193">
              <a:extLst>
                <a:ext uri="{FF2B5EF4-FFF2-40B4-BE49-F238E27FC236}">
                  <a16:creationId xmlns:a16="http://schemas.microsoft.com/office/drawing/2014/main" id="{AFEC6194-0239-476D-87FE-1A1D088F5E6E}"/>
                </a:ext>
              </a:extLst>
            </p:cNvPr>
            <p:cNvPicPr>
              <a:picLocks noChangeAspect="1"/>
            </p:cNvPicPr>
            <p:nvPr/>
          </p:nvPicPr>
          <p:blipFill>
            <a:blip r:embed="rId12"/>
            <a:stretch>
              <a:fillRect/>
            </a:stretch>
          </p:blipFill>
          <p:spPr>
            <a:xfrm>
              <a:off x="8526597" y="4341745"/>
              <a:ext cx="741153" cy="676705"/>
            </a:xfrm>
            <a:prstGeom prst="rect">
              <a:avLst/>
            </a:prstGeom>
          </p:spPr>
        </p:pic>
        <p:pic>
          <p:nvPicPr>
            <p:cNvPr id="195" name="Grafik 194">
              <a:extLst>
                <a:ext uri="{FF2B5EF4-FFF2-40B4-BE49-F238E27FC236}">
                  <a16:creationId xmlns:a16="http://schemas.microsoft.com/office/drawing/2014/main" id="{39B470C2-9EF5-47C0-B032-DE5BF7C04F38}"/>
                </a:ext>
              </a:extLst>
            </p:cNvPr>
            <p:cNvPicPr>
              <a:picLocks noChangeAspect="1"/>
            </p:cNvPicPr>
            <p:nvPr/>
          </p:nvPicPr>
          <p:blipFill>
            <a:blip r:embed="rId13"/>
            <a:stretch>
              <a:fillRect/>
            </a:stretch>
          </p:blipFill>
          <p:spPr>
            <a:xfrm>
              <a:off x="8949626" y="5201236"/>
              <a:ext cx="857250" cy="281836"/>
            </a:xfrm>
            <a:prstGeom prst="rect">
              <a:avLst/>
            </a:prstGeom>
          </p:spPr>
        </p:pic>
        <p:pic>
          <p:nvPicPr>
            <p:cNvPr id="196" name="Grafik 195">
              <a:extLst>
                <a:ext uri="{FF2B5EF4-FFF2-40B4-BE49-F238E27FC236}">
                  <a16:creationId xmlns:a16="http://schemas.microsoft.com/office/drawing/2014/main" id="{73450934-574E-4624-B8FD-F5BBDC8646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5568" y="5620631"/>
              <a:ext cx="1036320" cy="301752"/>
            </a:xfrm>
            <a:prstGeom prst="rect">
              <a:avLst/>
            </a:prstGeom>
          </p:spPr>
        </p:pic>
        <p:pic>
          <p:nvPicPr>
            <p:cNvPr id="197" name="Grafik 196">
              <a:extLst>
                <a:ext uri="{FF2B5EF4-FFF2-40B4-BE49-F238E27FC236}">
                  <a16:creationId xmlns:a16="http://schemas.microsoft.com/office/drawing/2014/main" id="{100DE3C8-BBCE-482C-9C19-B9D25D5F23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62024" y="6201498"/>
              <a:ext cx="1048239" cy="316136"/>
            </a:xfrm>
            <a:prstGeom prst="rect">
              <a:avLst/>
            </a:prstGeom>
          </p:spPr>
        </p:pic>
        <p:grpSp>
          <p:nvGrpSpPr>
            <p:cNvPr id="198" name="Gruppieren 197">
              <a:extLst>
                <a:ext uri="{FF2B5EF4-FFF2-40B4-BE49-F238E27FC236}">
                  <a16:creationId xmlns:a16="http://schemas.microsoft.com/office/drawing/2014/main" id="{9D1BAA24-829F-4524-B575-DB77963351D2}"/>
                </a:ext>
              </a:extLst>
            </p:cNvPr>
            <p:cNvGrpSpPr/>
            <p:nvPr/>
          </p:nvGrpSpPr>
          <p:grpSpPr>
            <a:xfrm>
              <a:off x="4072953" y="1892780"/>
              <a:ext cx="3937191" cy="2219305"/>
              <a:chOff x="3414154" y="1987090"/>
              <a:chExt cx="3937191" cy="2219305"/>
            </a:xfrm>
          </p:grpSpPr>
          <p:cxnSp>
            <p:nvCxnSpPr>
              <p:cNvPr id="199" name="Gerade Verbindung mit Pfeil 198">
                <a:extLst>
                  <a:ext uri="{FF2B5EF4-FFF2-40B4-BE49-F238E27FC236}">
                    <a16:creationId xmlns:a16="http://schemas.microsoft.com/office/drawing/2014/main" id="{1CB00B89-219C-4AE2-837C-0CBF47FA6B9C}"/>
                  </a:ext>
                </a:extLst>
              </p:cNvPr>
              <p:cNvCxnSpPr/>
              <p:nvPr/>
            </p:nvCxnSpPr>
            <p:spPr>
              <a:xfrm flipV="1">
                <a:off x="5969181" y="2199219"/>
                <a:ext cx="1178693" cy="1635571"/>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Gerade Verbindung mit Pfeil 199">
                <a:extLst>
                  <a:ext uri="{FF2B5EF4-FFF2-40B4-BE49-F238E27FC236}">
                    <a16:creationId xmlns:a16="http://schemas.microsoft.com/office/drawing/2014/main" id="{C94F2582-E878-4D88-AF0A-674354276D92}"/>
                  </a:ext>
                </a:extLst>
              </p:cNvPr>
              <p:cNvCxnSpPr/>
              <p:nvPr/>
            </p:nvCxnSpPr>
            <p:spPr>
              <a:xfrm flipV="1">
                <a:off x="3414154" y="2100083"/>
                <a:ext cx="3655365" cy="1792709"/>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Gerade Verbindung mit Pfeil 200">
                <a:extLst>
                  <a:ext uri="{FF2B5EF4-FFF2-40B4-BE49-F238E27FC236}">
                    <a16:creationId xmlns:a16="http://schemas.microsoft.com/office/drawing/2014/main" id="{B6108E3C-B5B4-4511-8511-1E1ABE7FE123}"/>
                  </a:ext>
                </a:extLst>
              </p:cNvPr>
              <p:cNvCxnSpPr/>
              <p:nvPr/>
            </p:nvCxnSpPr>
            <p:spPr>
              <a:xfrm flipV="1">
                <a:off x="3614727" y="1987090"/>
                <a:ext cx="3454792" cy="212129"/>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2" name="Gerade Verbindung mit Pfeil 201">
                <a:extLst>
                  <a:ext uri="{FF2B5EF4-FFF2-40B4-BE49-F238E27FC236}">
                    <a16:creationId xmlns:a16="http://schemas.microsoft.com/office/drawing/2014/main" id="{D9F96CAD-7333-450D-B6D1-CA46DF1F6450}"/>
                  </a:ext>
                </a:extLst>
              </p:cNvPr>
              <p:cNvCxnSpPr/>
              <p:nvPr/>
            </p:nvCxnSpPr>
            <p:spPr>
              <a:xfrm>
                <a:off x="3690927" y="2579289"/>
                <a:ext cx="3660418" cy="1001371"/>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3" name="Gerade Verbindung mit Pfeil 202">
                <a:extLst>
                  <a:ext uri="{FF2B5EF4-FFF2-40B4-BE49-F238E27FC236}">
                    <a16:creationId xmlns:a16="http://schemas.microsoft.com/office/drawing/2014/main" id="{50A891DA-9EFE-44C8-8113-97877C85E9B2}"/>
                  </a:ext>
                </a:extLst>
              </p:cNvPr>
              <p:cNvCxnSpPr/>
              <p:nvPr/>
            </p:nvCxnSpPr>
            <p:spPr>
              <a:xfrm flipV="1">
                <a:off x="3614728" y="3728450"/>
                <a:ext cx="3683179" cy="477945"/>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 name="Gerade Verbindung mit Pfeil 203">
                <a:extLst>
                  <a:ext uri="{FF2B5EF4-FFF2-40B4-BE49-F238E27FC236}">
                    <a16:creationId xmlns:a16="http://schemas.microsoft.com/office/drawing/2014/main" id="{7C541212-8C34-487F-BCF1-3DD91ECF869E}"/>
                  </a:ext>
                </a:extLst>
              </p:cNvPr>
              <p:cNvCxnSpPr/>
              <p:nvPr/>
            </p:nvCxnSpPr>
            <p:spPr>
              <a:xfrm flipV="1">
                <a:off x="6178897" y="3892792"/>
                <a:ext cx="1111868" cy="278612"/>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 name="Grafik 204">
                <a:extLst>
                  <a:ext uri="{FF2B5EF4-FFF2-40B4-BE49-F238E27FC236}">
                    <a16:creationId xmlns:a16="http://schemas.microsoft.com/office/drawing/2014/main" id="{5CEA85E0-B0B8-4A39-843C-F2BB9BB952C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62920" y="2701009"/>
                <a:ext cx="2515092" cy="800192"/>
              </a:xfrm>
              <a:prstGeom prst="rect">
                <a:avLst/>
              </a:prstGeom>
            </p:spPr>
          </p:pic>
        </p:grpSp>
      </p:grpSp>
      <p:sp>
        <p:nvSpPr>
          <p:cNvPr id="206" name="Textfeld 205">
            <a:extLst>
              <a:ext uri="{FF2B5EF4-FFF2-40B4-BE49-F238E27FC236}">
                <a16:creationId xmlns:a16="http://schemas.microsoft.com/office/drawing/2014/main" id="{7FF85458-8291-46F1-A0AA-0C578D43E6FF}"/>
              </a:ext>
            </a:extLst>
          </p:cNvPr>
          <p:cNvSpPr txBox="1"/>
          <p:nvPr/>
        </p:nvSpPr>
        <p:spPr>
          <a:xfrm>
            <a:off x="11939495" y="16454284"/>
            <a:ext cx="7815825" cy="814385"/>
          </a:xfrm>
          <a:prstGeom prst="rect">
            <a:avLst/>
          </a:prstGeom>
          <a:noFill/>
        </p:spPr>
        <p:txBody>
          <a:bodyPr wrap="square" lIns="0" tIns="0" rIns="0" bIns="0" rtlCol="0">
            <a:noAutofit/>
          </a:bodyPr>
          <a:lstStyle/>
          <a:p>
            <a:r>
              <a:rPr lang="en-GB" sz="4000" b="1" i="0">
                <a:solidFill>
                  <a:srgbClr val="B3CA48"/>
                </a:solidFill>
                <a:latin typeface="Source Sans Pro" panose="020B0503030403020204" pitchFamily="34" charset="0"/>
              </a:rPr>
              <a:t>The SECoP Philosopy</a:t>
            </a:r>
          </a:p>
        </p:txBody>
      </p:sp>
      <p:pic>
        <p:nvPicPr>
          <p:cNvPr id="207" name="Picture 1" descr="ISSE.png">
            <a:extLst>
              <a:ext uri="{FF2B5EF4-FFF2-40B4-BE49-F238E27FC236}">
                <a16:creationId xmlns:a16="http://schemas.microsoft.com/office/drawing/2014/main" id="{A99DA9B6-C0AE-4184-ABB2-B3A6BBF0642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82436" y="38351171"/>
            <a:ext cx="2752901" cy="1006833"/>
          </a:xfrm>
          <a:prstGeom prst="rect">
            <a:avLst/>
          </a:prstGeom>
        </p:spPr>
      </p:pic>
      <p:sp>
        <p:nvSpPr>
          <p:cNvPr id="208" name="Textplatzhalter 27">
            <a:extLst>
              <a:ext uri="{FF2B5EF4-FFF2-40B4-BE49-F238E27FC236}">
                <a16:creationId xmlns:a16="http://schemas.microsoft.com/office/drawing/2014/main" id="{70F73FAA-9BFB-4E16-94EB-69C8DF4434C5}"/>
              </a:ext>
            </a:extLst>
          </p:cNvPr>
          <p:cNvSpPr txBox="1">
            <a:spLocks/>
          </p:cNvSpPr>
          <p:nvPr/>
        </p:nvSpPr>
        <p:spPr>
          <a:xfrm>
            <a:off x="26376310" y="38683289"/>
            <a:ext cx="6349419" cy="369332"/>
          </a:xfrm>
          <a:prstGeom prst="rect">
            <a:avLst/>
          </a:prstGeom>
        </p:spPr>
        <p:txBody>
          <a:bodyPr lIns="0" tIns="0" rIns="0" bIns="0">
            <a:normAutofit/>
          </a:bodyPr>
          <a:lstStyle>
            <a:lvl1pPr marL="0" indent="0" algn="l" defTabSz="3027487" rtl="0" eaLnBrk="1" latinLnBrk="0" hangingPunct="1">
              <a:lnSpc>
                <a:spcPts val="2000"/>
              </a:lnSpc>
              <a:spcBef>
                <a:spcPts val="0"/>
              </a:spcBef>
              <a:buFontTx/>
              <a:buNone/>
              <a:defRPr sz="1600" b="1" i="0" kern="1200">
                <a:solidFill>
                  <a:schemeClr val="accent1"/>
                </a:solidFill>
                <a:latin typeface="Source Sans Pro" panose="020B0503030403020204" pitchFamily="34" charset="0"/>
                <a:ea typeface="+mn-ea"/>
                <a:cs typeface="+mn-cs"/>
              </a:defRPr>
            </a:lvl1pPr>
            <a:lvl2pPr marL="0" indent="0" algn="l" defTabSz="3027487" rtl="0" eaLnBrk="1" latinLnBrk="0" hangingPunct="1">
              <a:lnSpc>
                <a:spcPct val="90000"/>
              </a:lnSpc>
              <a:spcBef>
                <a:spcPts val="1655"/>
              </a:spcBef>
              <a:buFontTx/>
              <a:buNone/>
              <a:tabLst/>
              <a:defRPr sz="1800" b="0" i="0" kern="1200">
                <a:solidFill>
                  <a:schemeClr val="tx1"/>
                </a:solidFill>
                <a:latin typeface="Source Sans Pro" panose="020B0503030403020204" pitchFamily="34" charset="0"/>
                <a:ea typeface="+mn-ea"/>
                <a:cs typeface="+mn-cs"/>
              </a:defRPr>
            </a:lvl2pPr>
            <a:lvl3pPr marL="3027487" indent="0" algn="l" defTabSz="3027487" rtl="0" eaLnBrk="1" latinLnBrk="0" hangingPunct="1">
              <a:lnSpc>
                <a:spcPct val="90000"/>
              </a:lnSpc>
              <a:spcBef>
                <a:spcPts val="1655"/>
              </a:spcBef>
              <a:buFontTx/>
              <a:buNone/>
              <a:defRPr sz="6622" b="0" i="0" kern="1200">
                <a:solidFill>
                  <a:schemeClr val="tx1"/>
                </a:solidFill>
                <a:latin typeface="Source Sans Pro" panose="020B0503030403020204" pitchFamily="34" charset="0"/>
                <a:ea typeface="+mn-ea"/>
                <a:cs typeface="+mn-cs"/>
              </a:defRPr>
            </a:lvl3pPr>
            <a:lvl4pPr marL="4541230" indent="0" algn="l" defTabSz="3027487" rtl="0" eaLnBrk="1" latinLnBrk="0" hangingPunct="1">
              <a:lnSpc>
                <a:spcPct val="90000"/>
              </a:lnSpc>
              <a:spcBef>
                <a:spcPts val="1655"/>
              </a:spcBef>
              <a:buFontTx/>
              <a:buNone/>
              <a:defRPr sz="5960" b="0" i="0" kern="1200">
                <a:solidFill>
                  <a:schemeClr val="tx1"/>
                </a:solidFill>
                <a:latin typeface="Source Sans Pro" panose="020B0503030403020204" pitchFamily="34" charset="0"/>
                <a:ea typeface="+mn-ea"/>
                <a:cs typeface="+mn-cs"/>
              </a:defRPr>
            </a:lvl4pPr>
            <a:lvl5pPr marL="6054974" indent="0" algn="l" defTabSz="3027487" rtl="0" eaLnBrk="1" latinLnBrk="0" hangingPunct="1">
              <a:lnSpc>
                <a:spcPct val="90000"/>
              </a:lnSpc>
              <a:spcBef>
                <a:spcPts val="1655"/>
              </a:spcBef>
              <a:buFontTx/>
              <a:buNone/>
              <a:defRPr sz="5960" b="0" i="0" kern="1200">
                <a:solidFill>
                  <a:schemeClr val="tx1"/>
                </a:solidFill>
                <a:latin typeface="Source Sans Pro" panose="020B0503030403020204" pitchFamily="34" charset="0"/>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r>
              <a:rPr lang="en-GB" dirty="0" err="1"/>
              <a:t>Dr.</a:t>
            </a:r>
            <a:r>
              <a:rPr lang="en-GB" dirty="0"/>
              <a:t> Markus </a:t>
            </a:r>
            <a:r>
              <a:rPr lang="en-GB" dirty="0" err="1"/>
              <a:t>Zolliker</a:t>
            </a:r>
            <a:endParaRPr lang="en-GB" dirty="0"/>
          </a:p>
        </p:txBody>
      </p:sp>
      <p:sp>
        <p:nvSpPr>
          <p:cNvPr id="209" name="Textplatzhalter 28">
            <a:extLst>
              <a:ext uri="{FF2B5EF4-FFF2-40B4-BE49-F238E27FC236}">
                <a16:creationId xmlns:a16="http://schemas.microsoft.com/office/drawing/2014/main" id="{F9EEF6C6-9D6B-49A1-ADC7-ED648AB26C33}"/>
              </a:ext>
            </a:extLst>
          </p:cNvPr>
          <p:cNvSpPr txBox="1">
            <a:spLocks/>
          </p:cNvSpPr>
          <p:nvPr/>
        </p:nvSpPr>
        <p:spPr>
          <a:xfrm>
            <a:off x="26376311" y="39228975"/>
            <a:ext cx="6349418" cy="1245701"/>
          </a:xfrm>
          <a:prstGeom prst="rect">
            <a:avLst/>
          </a:prstGeom>
        </p:spPr>
        <p:txBody>
          <a:bodyPr lIns="0" tIns="0" rIns="0" bIns="0">
            <a:normAutofit/>
          </a:bodyPr>
          <a:lstStyle>
            <a:lvl1pPr marL="0" indent="0" algn="l" defTabSz="3027487" rtl="0" eaLnBrk="1" latinLnBrk="0" hangingPunct="1">
              <a:lnSpc>
                <a:spcPts val="2000"/>
              </a:lnSpc>
              <a:spcBef>
                <a:spcPts val="0"/>
              </a:spcBef>
              <a:buFontTx/>
              <a:buNone/>
              <a:defRPr sz="1600" b="0" i="0" kern="1200">
                <a:solidFill>
                  <a:schemeClr val="tx1"/>
                </a:solidFill>
                <a:latin typeface="Source Sans Pro" panose="020B0503030403020204" pitchFamily="34" charset="0"/>
                <a:ea typeface="+mn-ea"/>
                <a:cs typeface="+mn-cs"/>
              </a:defRPr>
            </a:lvl1pPr>
            <a:lvl2pPr marL="0" indent="0" algn="l" defTabSz="3027487" rtl="0" eaLnBrk="1" latinLnBrk="0" hangingPunct="1">
              <a:lnSpc>
                <a:spcPct val="90000"/>
              </a:lnSpc>
              <a:spcBef>
                <a:spcPts val="1655"/>
              </a:spcBef>
              <a:buFontTx/>
              <a:buNone/>
              <a:tabLst/>
              <a:defRPr sz="1800" b="0" i="0" kern="1200">
                <a:solidFill>
                  <a:schemeClr val="tx1"/>
                </a:solidFill>
                <a:latin typeface="Source Sans Pro" panose="020B0503030403020204" pitchFamily="34" charset="0"/>
                <a:ea typeface="+mn-ea"/>
                <a:cs typeface="+mn-cs"/>
              </a:defRPr>
            </a:lvl2pPr>
            <a:lvl3pPr marL="3027487" indent="0" algn="l" defTabSz="3027487" rtl="0" eaLnBrk="1" latinLnBrk="0" hangingPunct="1">
              <a:lnSpc>
                <a:spcPct val="90000"/>
              </a:lnSpc>
              <a:spcBef>
                <a:spcPts val="1655"/>
              </a:spcBef>
              <a:buFontTx/>
              <a:buNone/>
              <a:defRPr sz="6622" b="0" i="0" kern="1200">
                <a:solidFill>
                  <a:schemeClr val="tx1"/>
                </a:solidFill>
                <a:latin typeface="Source Sans Pro" panose="020B0503030403020204" pitchFamily="34" charset="0"/>
                <a:ea typeface="+mn-ea"/>
                <a:cs typeface="+mn-cs"/>
              </a:defRPr>
            </a:lvl3pPr>
            <a:lvl4pPr marL="4541230" indent="0" algn="l" defTabSz="3027487" rtl="0" eaLnBrk="1" latinLnBrk="0" hangingPunct="1">
              <a:lnSpc>
                <a:spcPct val="90000"/>
              </a:lnSpc>
              <a:spcBef>
                <a:spcPts val="1655"/>
              </a:spcBef>
              <a:buFontTx/>
              <a:buNone/>
              <a:defRPr sz="5960" b="0" i="0" kern="1200">
                <a:solidFill>
                  <a:schemeClr val="tx1"/>
                </a:solidFill>
                <a:latin typeface="Source Sans Pro" panose="020B0503030403020204" pitchFamily="34" charset="0"/>
                <a:ea typeface="+mn-ea"/>
                <a:cs typeface="+mn-cs"/>
              </a:defRPr>
            </a:lvl4pPr>
            <a:lvl5pPr marL="6054974" indent="0" algn="l" defTabSz="3027487" rtl="0" eaLnBrk="1" latinLnBrk="0" hangingPunct="1">
              <a:lnSpc>
                <a:spcPct val="90000"/>
              </a:lnSpc>
              <a:spcBef>
                <a:spcPts val="1655"/>
              </a:spcBef>
              <a:buFontTx/>
              <a:buNone/>
              <a:defRPr sz="5960" b="0" i="0" kern="1200">
                <a:solidFill>
                  <a:schemeClr val="tx1"/>
                </a:solidFill>
                <a:latin typeface="Source Sans Pro" panose="020B0503030403020204" pitchFamily="34" charset="0"/>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r>
              <a:rPr lang="en-GB" dirty="0"/>
              <a:t>Paul Scherrer </a:t>
            </a:r>
            <a:r>
              <a:rPr lang="en-GB" dirty="0" err="1"/>
              <a:t>Institut</a:t>
            </a:r>
            <a:endParaRPr lang="en-GB" dirty="0"/>
          </a:p>
          <a:p>
            <a:r>
              <a:rPr lang="en-GB" dirty="0" err="1"/>
              <a:t>Forschungsstrasse</a:t>
            </a:r>
            <a:r>
              <a:rPr lang="en-GB" dirty="0"/>
              <a:t> 111 </a:t>
            </a:r>
          </a:p>
          <a:p>
            <a:r>
              <a:rPr lang="en-GB" dirty="0"/>
              <a:t>5232 </a:t>
            </a:r>
            <a:r>
              <a:rPr lang="en-GB" dirty="0" err="1"/>
              <a:t>Villigen</a:t>
            </a:r>
            <a:r>
              <a:rPr lang="en-GB" dirty="0"/>
              <a:t>, Switzerland</a:t>
            </a:r>
          </a:p>
        </p:txBody>
      </p:sp>
      <p:grpSp>
        <p:nvGrpSpPr>
          <p:cNvPr id="210" name="Gruppieren 209">
            <a:extLst>
              <a:ext uri="{FF2B5EF4-FFF2-40B4-BE49-F238E27FC236}">
                <a16:creationId xmlns:a16="http://schemas.microsoft.com/office/drawing/2014/main" id="{46CF0314-020B-45E8-9974-7AA1508DEA0F}"/>
              </a:ext>
            </a:extLst>
          </p:cNvPr>
          <p:cNvGrpSpPr/>
          <p:nvPr/>
        </p:nvGrpSpPr>
        <p:grpSpPr>
          <a:xfrm>
            <a:off x="1289228" y="25558733"/>
            <a:ext cx="9247970" cy="5726527"/>
            <a:chOff x="3070822" y="742950"/>
            <a:chExt cx="9247970" cy="5726527"/>
          </a:xfrm>
        </p:grpSpPr>
        <p:sp>
          <p:nvSpPr>
            <p:cNvPr id="211" name="AutoShape 49">
              <a:extLst>
                <a:ext uri="{FF2B5EF4-FFF2-40B4-BE49-F238E27FC236}">
                  <a16:creationId xmlns:a16="http://schemas.microsoft.com/office/drawing/2014/main" id="{DD4882EA-FE06-45D2-9DF2-C0E6AF4A306A}"/>
                </a:ext>
              </a:extLst>
            </p:cNvPr>
            <p:cNvSpPr>
              <a:spLocks noChangeAspect="1" noChangeArrowheads="1"/>
            </p:cNvSpPr>
            <p:nvPr/>
          </p:nvSpPr>
          <p:spPr bwMode="auto">
            <a:xfrm>
              <a:off x="4081464" y="742950"/>
              <a:ext cx="4029075"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 name="AutoShape 50">
              <a:extLst>
                <a:ext uri="{FF2B5EF4-FFF2-40B4-BE49-F238E27FC236}">
                  <a16:creationId xmlns:a16="http://schemas.microsoft.com/office/drawing/2014/main" id="{BE314ADA-10FF-47FD-9B09-8FAF3DB125F4}"/>
                </a:ext>
              </a:extLst>
            </p:cNvPr>
            <p:cNvSpPr>
              <a:spLocks noChangeAspect="1" noChangeArrowheads="1"/>
            </p:cNvSpPr>
            <p:nvPr/>
          </p:nvSpPr>
          <p:spPr bwMode="auto">
            <a:xfrm>
              <a:off x="4081464" y="742950"/>
              <a:ext cx="4029075"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 name="AutoShape 51">
              <a:extLst>
                <a:ext uri="{FF2B5EF4-FFF2-40B4-BE49-F238E27FC236}">
                  <a16:creationId xmlns:a16="http://schemas.microsoft.com/office/drawing/2014/main" id="{77927CA5-319E-4C3F-AED4-8277FC566F75}"/>
                </a:ext>
              </a:extLst>
            </p:cNvPr>
            <p:cNvSpPr>
              <a:spLocks noChangeAspect="1" noChangeArrowheads="1"/>
            </p:cNvSpPr>
            <p:nvPr/>
          </p:nvSpPr>
          <p:spPr bwMode="auto">
            <a:xfrm>
              <a:off x="4081464" y="742950"/>
              <a:ext cx="4029075"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 name="Rechteck 213">
              <a:extLst>
                <a:ext uri="{FF2B5EF4-FFF2-40B4-BE49-F238E27FC236}">
                  <a16:creationId xmlns:a16="http://schemas.microsoft.com/office/drawing/2014/main" id="{A684FF64-4A39-4F52-8FE3-537761CA9476}"/>
                </a:ext>
              </a:extLst>
            </p:cNvPr>
            <p:cNvSpPr/>
            <p:nvPr/>
          </p:nvSpPr>
          <p:spPr>
            <a:xfrm>
              <a:off x="4727848" y="908720"/>
              <a:ext cx="2304256"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ECS</a:t>
              </a:r>
            </a:p>
          </p:txBody>
        </p:sp>
        <p:grpSp>
          <p:nvGrpSpPr>
            <p:cNvPr id="215" name="Gruppieren 214">
              <a:extLst>
                <a:ext uri="{FF2B5EF4-FFF2-40B4-BE49-F238E27FC236}">
                  <a16:creationId xmlns:a16="http://schemas.microsoft.com/office/drawing/2014/main" id="{5FA1BF24-A128-4EF6-B574-9F69B544F490}"/>
                </a:ext>
              </a:extLst>
            </p:cNvPr>
            <p:cNvGrpSpPr/>
            <p:nvPr/>
          </p:nvGrpSpPr>
          <p:grpSpPr>
            <a:xfrm>
              <a:off x="3070822" y="1538011"/>
              <a:ext cx="5593829" cy="1728192"/>
              <a:chOff x="1202779" y="1556792"/>
              <a:chExt cx="5593829" cy="1728192"/>
            </a:xfrm>
          </p:grpSpPr>
          <p:sp>
            <p:nvSpPr>
              <p:cNvPr id="242" name="Rechteck 241">
                <a:extLst>
                  <a:ext uri="{FF2B5EF4-FFF2-40B4-BE49-F238E27FC236}">
                    <a16:creationId xmlns:a16="http://schemas.microsoft.com/office/drawing/2014/main" id="{BF22A0F3-8DB1-4F90-B056-035F82BA5464}"/>
                  </a:ext>
                </a:extLst>
              </p:cNvPr>
              <p:cNvSpPr/>
              <p:nvPr/>
            </p:nvSpPr>
            <p:spPr>
              <a:xfrm>
                <a:off x="1202779" y="2636912"/>
                <a:ext cx="1800200" cy="64807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SECnode1</a:t>
                </a:r>
              </a:p>
            </p:txBody>
          </p:sp>
          <p:sp>
            <p:nvSpPr>
              <p:cNvPr id="243" name="Rechteck 242">
                <a:extLst>
                  <a:ext uri="{FF2B5EF4-FFF2-40B4-BE49-F238E27FC236}">
                    <a16:creationId xmlns:a16="http://schemas.microsoft.com/office/drawing/2014/main" id="{1565F440-286A-44A2-A63A-751CA93B6B8D}"/>
                  </a:ext>
                </a:extLst>
              </p:cNvPr>
              <p:cNvSpPr/>
              <p:nvPr/>
            </p:nvSpPr>
            <p:spPr>
              <a:xfrm>
                <a:off x="4996408" y="2636912"/>
                <a:ext cx="1800200" cy="64807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SECnode2</a:t>
                </a:r>
              </a:p>
            </p:txBody>
          </p:sp>
          <p:cxnSp>
            <p:nvCxnSpPr>
              <p:cNvPr id="244" name="Gerade Verbindung mit Pfeil 243">
                <a:extLst>
                  <a:ext uri="{FF2B5EF4-FFF2-40B4-BE49-F238E27FC236}">
                    <a16:creationId xmlns:a16="http://schemas.microsoft.com/office/drawing/2014/main" id="{89883538-9D1D-42A9-BE72-831770E7C602}"/>
                  </a:ext>
                </a:extLst>
              </p:cNvPr>
              <p:cNvCxnSpPr>
                <a:stCxn id="214" idx="2"/>
                <a:endCxn id="243" idx="0"/>
              </p:cNvCxnSpPr>
              <p:nvPr/>
            </p:nvCxnSpPr>
            <p:spPr>
              <a:xfrm>
                <a:off x="4355976" y="1556792"/>
                <a:ext cx="1540532" cy="108012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5" name="Gerade Verbindung mit Pfeil 244">
                <a:extLst>
                  <a:ext uri="{FF2B5EF4-FFF2-40B4-BE49-F238E27FC236}">
                    <a16:creationId xmlns:a16="http://schemas.microsoft.com/office/drawing/2014/main" id="{30223709-3721-45D9-BBE0-B6A3F2F1AB16}"/>
                  </a:ext>
                </a:extLst>
              </p:cNvPr>
              <p:cNvCxnSpPr>
                <a:endCxn id="242" idx="0"/>
              </p:cNvCxnSpPr>
              <p:nvPr/>
            </p:nvCxnSpPr>
            <p:spPr>
              <a:xfrm flipH="1">
                <a:off x="2102879" y="1571342"/>
                <a:ext cx="1620180" cy="106557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6" name="Gruppieren 215">
              <a:extLst>
                <a:ext uri="{FF2B5EF4-FFF2-40B4-BE49-F238E27FC236}">
                  <a16:creationId xmlns:a16="http://schemas.microsoft.com/office/drawing/2014/main" id="{0FC7BDAC-CB6E-4546-93BC-8B921E36874D}"/>
                </a:ext>
              </a:extLst>
            </p:cNvPr>
            <p:cNvGrpSpPr/>
            <p:nvPr/>
          </p:nvGrpSpPr>
          <p:grpSpPr>
            <a:xfrm>
              <a:off x="3359696" y="3266204"/>
              <a:ext cx="1224136" cy="738861"/>
              <a:chOff x="1835696" y="3266203"/>
              <a:chExt cx="1224136" cy="738861"/>
            </a:xfrm>
            <a:solidFill>
              <a:schemeClr val="bg2">
                <a:lumMod val="50000"/>
              </a:schemeClr>
            </a:solidFill>
          </p:grpSpPr>
          <p:sp>
            <p:nvSpPr>
              <p:cNvPr id="240" name="Rechteck 239">
                <a:extLst>
                  <a:ext uri="{FF2B5EF4-FFF2-40B4-BE49-F238E27FC236}">
                    <a16:creationId xmlns:a16="http://schemas.microsoft.com/office/drawing/2014/main" id="{2A5368B9-C34A-4432-A5C7-24DDAD7A3673}"/>
                  </a:ext>
                </a:extLst>
              </p:cNvPr>
              <p:cNvSpPr/>
              <p:nvPr/>
            </p:nvSpPr>
            <p:spPr>
              <a:xfrm>
                <a:off x="1835696" y="3573016"/>
                <a:ext cx="1224136" cy="4320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Module1.1</a:t>
                </a:r>
              </a:p>
            </p:txBody>
          </p:sp>
          <p:cxnSp>
            <p:nvCxnSpPr>
              <p:cNvPr id="241" name="Gerader Verbinder 240">
                <a:extLst>
                  <a:ext uri="{FF2B5EF4-FFF2-40B4-BE49-F238E27FC236}">
                    <a16:creationId xmlns:a16="http://schemas.microsoft.com/office/drawing/2014/main" id="{90CA525F-942D-4F5F-AB84-3B26DFA1E2C9}"/>
                  </a:ext>
                </a:extLst>
              </p:cNvPr>
              <p:cNvCxnSpPr>
                <a:stCxn id="242" idx="2"/>
                <a:endCxn id="240" idx="0"/>
              </p:cNvCxnSpPr>
              <p:nvPr/>
            </p:nvCxnSpPr>
            <p:spPr>
              <a:xfrm>
                <a:off x="2446921" y="3266203"/>
                <a:ext cx="843" cy="306813"/>
              </a:xfrm>
              <a:prstGeom prst="line">
                <a:avLst/>
              </a:prstGeom>
              <a:grpFill/>
              <a:ln w="28575"/>
            </p:spPr>
            <p:style>
              <a:lnRef idx="1">
                <a:schemeClr val="accent1"/>
              </a:lnRef>
              <a:fillRef idx="0">
                <a:schemeClr val="accent1"/>
              </a:fillRef>
              <a:effectRef idx="0">
                <a:schemeClr val="accent1"/>
              </a:effectRef>
              <a:fontRef idx="minor">
                <a:schemeClr val="tx1"/>
              </a:fontRef>
            </p:style>
          </p:cxnSp>
        </p:grpSp>
        <p:grpSp>
          <p:nvGrpSpPr>
            <p:cNvPr id="217" name="Gruppieren 216">
              <a:extLst>
                <a:ext uri="{FF2B5EF4-FFF2-40B4-BE49-F238E27FC236}">
                  <a16:creationId xmlns:a16="http://schemas.microsoft.com/office/drawing/2014/main" id="{53D9EEB3-0D8A-4D99-BFA1-57526C1BF2EA}"/>
                </a:ext>
              </a:extLst>
            </p:cNvPr>
            <p:cNvGrpSpPr/>
            <p:nvPr/>
          </p:nvGrpSpPr>
          <p:grpSpPr>
            <a:xfrm>
              <a:off x="3287688" y="4005065"/>
              <a:ext cx="1368152" cy="1871765"/>
              <a:chOff x="1763688" y="4005064"/>
              <a:chExt cx="1368152" cy="1871765"/>
            </a:xfrm>
          </p:grpSpPr>
          <p:sp>
            <p:nvSpPr>
              <p:cNvPr id="238" name="Rechteck 237">
                <a:extLst>
                  <a:ext uri="{FF2B5EF4-FFF2-40B4-BE49-F238E27FC236}">
                    <a16:creationId xmlns:a16="http://schemas.microsoft.com/office/drawing/2014/main" id="{11A28D55-1A11-4EEE-93A7-CD1D3EB1F788}"/>
                  </a:ext>
                </a:extLst>
              </p:cNvPr>
              <p:cNvSpPr/>
              <p:nvPr/>
            </p:nvSpPr>
            <p:spPr>
              <a:xfrm>
                <a:off x="1763688" y="4148637"/>
                <a:ext cx="1368152" cy="172819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Parameter1</a:t>
                </a:r>
              </a:p>
              <a:p>
                <a:r>
                  <a:rPr lang="en-GB"/>
                  <a:t>Parameter2</a:t>
                </a:r>
              </a:p>
              <a:p>
                <a:r>
                  <a:rPr lang="en-GB"/>
                  <a:t>Parameter3</a:t>
                </a:r>
              </a:p>
              <a:p>
                <a:r>
                  <a:rPr lang="en-GB"/>
                  <a:t>…</a:t>
                </a:r>
              </a:p>
              <a:p>
                <a:r>
                  <a:rPr lang="en-GB"/>
                  <a:t>Command1</a:t>
                </a:r>
              </a:p>
              <a:p>
                <a:r>
                  <a:rPr lang="en-GB"/>
                  <a:t>Command2</a:t>
                </a:r>
              </a:p>
            </p:txBody>
          </p:sp>
          <p:cxnSp>
            <p:nvCxnSpPr>
              <p:cNvPr id="239" name="Gerader Verbinder 238">
                <a:extLst>
                  <a:ext uri="{FF2B5EF4-FFF2-40B4-BE49-F238E27FC236}">
                    <a16:creationId xmlns:a16="http://schemas.microsoft.com/office/drawing/2014/main" id="{6200C04D-6A4D-4899-999B-6B088913C610}"/>
                  </a:ext>
                </a:extLst>
              </p:cNvPr>
              <p:cNvCxnSpPr>
                <a:stCxn id="240" idx="2"/>
                <a:endCxn id="238" idx="0"/>
              </p:cNvCxnSpPr>
              <p:nvPr/>
            </p:nvCxnSpPr>
            <p:spPr>
              <a:xfrm>
                <a:off x="2447764" y="4005064"/>
                <a:ext cx="0" cy="143573"/>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18" name="Gruppieren 217">
              <a:extLst>
                <a:ext uri="{FF2B5EF4-FFF2-40B4-BE49-F238E27FC236}">
                  <a16:creationId xmlns:a16="http://schemas.microsoft.com/office/drawing/2014/main" id="{D21E9FA9-AB88-4E3C-8120-EB4C4E747027}"/>
                </a:ext>
              </a:extLst>
            </p:cNvPr>
            <p:cNvGrpSpPr/>
            <p:nvPr/>
          </p:nvGrpSpPr>
          <p:grpSpPr>
            <a:xfrm>
              <a:off x="4495875" y="4089253"/>
              <a:ext cx="1584176" cy="662179"/>
              <a:chOff x="2987824" y="3789040"/>
              <a:chExt cx="1584176" cy="1223693"/>
            </a:xfrm>
            <a:solidFill>
              <a:schemeClr val="accent6">
                <a:lumMod val="75000"/>
              </a:schemeClr>
            </a:solidFill>
          </p:grpSpPr>
          <p:sp>
            <p:nvSpPr>
              <p:cNvPr id="235" name="Rechteck 234">
                <a:extLst>
                  <a:ext uri="{FF2B5EF4-FFF2-40B4-BE49-F238E27FC236}">
                    <a16:creationId xmlns:a16="http://schemas.microsoft.com/office/drawing/2014/main" id="{F7CF43C7-309B-48AD-B720-72C9C5B69D98}"/>
                  </a:ext>
                </a:extLst>
              </p:cNvPr>
              <p:cNvSpPr/>
              <p:nvPr/>
            </p:nvSpPr>
            <p:spPr>
              <a:xfrm>
                <a:off x="3419872" y="3789040"/>
                <a:ext cx="1152128" cy="122369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Properties</a:t>
                </a:r>
              </a:p>
            </p:txBody>
          </p:sp>
          <p:cxnSp>
            <p:nvCxnSpPr>
              <p:cNvPr id="236" name="Gerader Verbinder 235">
                <a:extLst>
                  <a:ext uri="{FF2B5EF4-FFF2-40B4-BE49-F238E27FC236}">
                    <a16:creationId xmlns:a16="http://schemas.microsoft.com/office/drawing/2014/main" id="{B82D1E91-7A5D-464E-86D6-AE798AED3E65}"/>
                  </a:ext>
                </a:extLst>
              </p:cNvPr>
              <p:cNvCxnSpPr/>
              <p:nvPr/>
            </p:nvCxnSpPr>
            <p:spPr>
              <a:xfrm flipV="1">
                <a:off x="2987824" y="3789040"/>
                <a:ext cx="432048" cy="50405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37" name="Gerader Verbinder 236">
                <a:extLst>
                  <a:ext uri="{FF2B5EF4-FFF2-40B4-BE49-F238E27FC236}">
                    <a16:creationId xmlns:a16="http://schemas.microsoft.com/office/drawing/2014/main" id="{B36E13D0-2622-422B-BEF2-E0434610EE40}"/>
                  </a:ext>
                </a:extLst>
              </p:cNvPr>
              <p:cNvCxnSpPr/>
              <p:nvPr/>
            </p:nvCxnSpPr>
            <p:spPr>
              <a:xfrm>
                <a:off x="2987824" y="4293096"/>
                <a:ext cx="432048" cy="719637"/>
              </a:xfrm>
              <a:prstGeom prst="line">
                <a:avLst/>
              </a:prstGeom>
              <a:grpFill/>
              <a:ln w="28575"/>
            </p:spPr>
            <p:style>
              <a:lnRef idx="1">
                <a:schemeClr val="accent1"/>
              </a:lnRef>
              <a:fillRef idx="0">
                <a:schemeClr val="accent1"/>
              </a:fillRef>
              <a:effectRef idx="0">
                <a:schemeClr val="accent1"/>
              </a:effectRef>
              <a:fontRef idx="minor">
                <a:schemeClr val="tx1"/>
              </a:fontRef>
            </p:style>
          </p:cxnSp>
        </p:grpSp>
        <p:grpSp>
          <p:nvGrpSpPr>
            <p:cNvPr id="219" name="Gruppieren 218">
              <a:extLst>
                <a:ext uri="{FF2B5EF4-FFF2-40B4-BE49-F238E27FC236}">
                  <a16:creationId xmlns:a16="http://schemas.microsoft.com/office/drawing/2014/main" id="{E2AAF5C6-477C-45B6-BCB3-327CD5171AF3}"/>
                </a:ext>
              </a:extLst>
            </p:cNvPr>
            <p:cNvGrpSpPr/>
            <p:nvPr/>
          </p:nvGrpSpPr>
          <p:grpSpPr>
            <a:xfrm>
              <a:off x="6915735" y="3266203"/>
              <a:ext cx="2587625" cy="720081"/>
              <a:chOff x="5047692" y="3284983"/>
              <a:chExt cx="2587625" cy="720081"/>
            </a:xfrm>
          </p:grpSpPr>
          <p:sp>
            <p:nvSpPr>
              <p:cNvPr id="231" name="Rechteck 230">
                <a:extLst>
                  <a:ext uri="{FF2B5EF4-FFF2-40B4-BE49-F238E27FC236}">
                    <a16:creationId xmlns:a16="http://schemas.microsoft.com/office/drawing/2014/main" id="{9121694B-BC83-49CE-9EE8-6D3E16ABA681}"/>
                  </a:ext>
                </a:extLst>
              </p:cNvPr>
              <p:cNvSpPr/>
              <p:nvPr/>
            </p:nvSpPr>
            <p:spPr>
              <a:xfrm>
                <a:off x="6411181" y="3573016"/>
                <a:ext cx="1224136" cy="4320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Module2.2</a:t>
                </a:r>
              </a:p>
            </p:txBody>
          </p:sp>
          <p:cxnSp>
            <p:nvCxnSpPr>
              <p:cNvPr id="232" name="Gerader Verbinder 231">
                <a:extLst>
                  <a:ext uri="{FF2B5EF4-FFF2-40B4-BE49-F238E27FC236}">
                    <a16:creationId xmlns:a16="http://schemas.microsoft.com/office/drawing/2014/main" id="{701B1B00-2D62-4478-8407-5887C20A9CFF}"/>
                  </a:ext>
                </a:extLst>
              </p:cNvPr>
              <p:cNvCxnSpPr>
                <a:cxnSpLocks/>
                <a:stCxn id="243" idx="2"/>
                <a:endCxn id="231" idx="0"/>
              </p:cNvCxnSpPr>
              <p:nvPr/>
            </p:nvCxnSpPr>
            <p:spPr>
              <a:xfrm>
                <a:off x="5896508" y="3284983"/>
                <a:ext cx="1126741" cy="28803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3" name="Rechteck 232">
                <a:extLst>
                  <a:ext uri="{FF2B5EF4-FFF2-40B4-BE49-F238E27FC236}">
                    <a16:creationId xmlns:a16="http://schemas.microsoft.com/office/drawing/2014/main" id="{9B5B6EDC-8F81-4C5B-8A94-47DCBF13F210}"/>
                  </a:ext>
                </a:extLst>
              </p:cNvPr>
              <p:cNvSpPr/>
              <p:nvPr/>
            </p:nvSpPr>
            <p:spPr>
              <a:xfrm>
                <a:off x="5047692" y="3573016"/>
                <a:ext cx="1224136" cy="4320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Module2.1</a:t>
                </a:r>
              </a:p>
            </p:txBody>
          </p:sp>
          <p:cxnSp>
            <p:nvCxnSpPr>
              <p:cNvPr id="234" name="Gerader Verbinder 233">
                <a:extLst>
                  <a:ext uri="{FF2B5EF4-FFF2-40B4-BE49-F238E27FC236}">
                    <a16:creationId xmlns:a16="http://schemas.microsoft.com/office/drawing/2014/main" id="{C0F8C83F-6898-4654-9D9F-0D7651B3DFE1}"/>
                  </a:ext>
                </a:extLst>
              </p:cNvPr>
              <p:cNvCxnSpPr>
                <a:cxnSpLocks/>
                <a:stCxn id="243" idx="2"/>
                <a:endCxn id="233" idx="0"/>
              </p:cNvCxnSpPr>
              <p:nvPr/>
            </p:nvCxnSpPr>
            <p:spPr>
              <a:xfrm flipH="1">
                <a:off x="5659760" y="3284983"/>
                <a:ext cx="236748" cy="288033"/>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20" name="Gruppieren 219">
              <a:extLst>
                <a:ext uri="{FF2B5EF4-FFF2-40B4-BE49-F238E27FC236}">
                  <a16:creationId xmlns:a16="http://schemas.microsoft.com/office/drawing/2014/main" id="{C960B3EE-5413-4645-986A-9F184D59AE26}"/>
                </a:ext>
              </a:extLst>
            </p:cNvPr>
            <p:cNvGrpSpPr/>
            <p:nvPr/>
          </p:nvGrpSpPr>
          <p:grpSpPr>
            <a:xfrm>
              <a:off x="4600018" y="3613394"/>
              <a:ext cx="1584176" cy="351292"/>
              <a:chOff x="2987824" y="3789040"/>
              <a:chExt cx="1584176" cy="1223693"/>
            </a:xfrm>
            <a:solidFill>
              <a:schemeClr val="accent6">
                <a:lumMod val="75000"/>
              </a:schemeClr>
            </a:solidFill>
          </p:grpSpPr>
          <p:sp>
            <p:nvSpPr>
              <p:cNvPr id="228" name="Rechteck 227">
                <a:extLst>
                  <a:ext uri="{FF2B5EF4-FFF2-40B4-BE49-F238E27FC236}">
                    <a16:creationId xmlns:a16="http://schemas.microsoft.com/office/drawing/2014/main" id="{E5E08853-6A26-4CCB-A264-1499ACBE362B}"/>
                  </a:ext>
                </a:extLst>
              </p:cNvPr>
              <p:cNvSpPr/>
              <p:nvPr/>
            </p:nvSpPr>
            <p:spPr>
              <a:xfrm>
                <a:off x="3419872" y="3789040"/>
                <a:ext cx="1152128" cy="122369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Properties</a:t>
                </a:r>
              </a:p>
            </p:txBody>
          </p:sp>
          <p:cxnSp>
            <p:nvCxnSpPr>
              <p:cNvPr id="229" name="Gerader Verbinder 228">
                <a:extLst>
                  <a:ext uri="{FF2B5EF4-FFF2-40B4-BE49-F238E27FC236}">
                    <a16:creationId xmlns:a16="http://schemas.microsoft.com/office/drawing/2014/main" id="{D8CE2A8E-3158-4DAB-B2D1-B95E78553161}"/>
                  </a:ext>
                </a:extLst>
              </p:cNvPr>
              <p:cNvCxnSpPr/>
              <p:nvPr/>
            </p:nvCxnSpPr>
            <p:spPr>
              <a:xfrm flipV="1">
                <a:off x="2987824" y="3789040"/>
                <a:ext cx="432048" cy="50405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30" name="Gerader Verbinder 229">
                <a:extLst>
                  <a:ext uri="{FF2B5EF4-FFF2-40B4-BE49-F238E27FC236}">
                    <a16:creationId xmlns:a16="http://schemas.microsoft.com/office/drawing/2014/main" id="{E815F450-480E-4BEB-83B2-283D1F5C258D}"/>
                  </a:ext>
                </a:extLst>
              </p:cNvPr>
              <p:cNvCxnSpPr/>
              <p:nvPr/>
            </p:nvCxnSpPr>
            <p:spPr>
              <a:xfrm>
                <a:off x="2987824" y="4293096"/>
                <a:ext cx="432048" cy="719637"/>
              </a:xfrm>
              <a:prstGeom prst="line">
                <a:avLst/>
              </a:prstGeom>
              <a:grpFill/>
              <a:ln w="28575"/>
            </p:spPr>
            <p:style>
              <a:lnRef idx="1">
                <a:schemeClr val="accent1"/>
              </a:lnRef>
              <a:fillRef idx="0">
                <a:schemeClr val="accent1"/>
              </a:fillRef>
              <a:effectRef idx="0">
                <a:schemeClr val="accent1"/>
              </a:effectRef>
              <a:fontRef idx="minor">
                <a:schemeClr val="tx1"/>
              </a:fontRef>
            </p:style>
          </p:cxnSp>
        </p:grpSp>
        <p:grpSp>
          <p:nvGrpSpPr>
            <p:cNvPr id="221" name="Gruppieren 220">
              <a:extLst>
                <a:ext uri="{FF2B5EF4-FFF2-40B4-BE49-F238E27FC236}">
                  <a16:creationId xmlns:a16="http://schemas.microsoft.com/office/drawing/2014/main" id="{C6076546-DEF4-4EA8-921A-7F061F365DA0}"/>
                </a:ext>
              </a:extLst>
            </p:cNvPr>
            <p:cNvGrpSpPr/>
            <p:nvPr/>
          </p:nvGrpSpPr>
          <p:grpSpPr>
            <a:xfrm>
              <a:off x="4871021" y="2773641"/>
              <a:ext cx="1584176" cy="351292"/>
              <a:chOff x="2987824" y="3789040"/>
              <a:chExt cx="1584176" cy="1223693"/>
            </a:xfrm>
            <a:solidFill>
              <a:schemeClr val="accent6">
                <a:lumMod val="75000"/>
              </a:schemeClr>
            </a:solidFill>
          </p:grpSpPr>
          <p:sp>
            <p:nvSpPr>
              <p:cNvPr id="225" name="Rechteck 224">
                <a:extLst>
                  <a:ext uri="{FF2B5EF4-FFF2-40B4-BE49-F238E27FC236}">
                    <a16:creationId xmlns:a16="http://schemas.microsoft.com/office/drawing/2014/main" id="{329A3935-99F0-42D0-9739-5C27103AC0FD}"/>
                  </a:ext>
                </a:extLst>
              </p:cNvPr>
              <p:cNvSpPr/>
              <p:nvPr/>
            </p:nvSpPr>
            <p:spPr>
              <a:xfrm>
                <a:off x="3419872" y="3789040"/>
                <a:ext cx="1152128" cy="122369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Properties</a:t>
                </a:r>
              </a:p>
            </p:txBody>
          </p:sp>
          <p:cxnSp>
            <p:nvCxnSpPr>
              <p:cNvPr id="226" name="Gerader Verbinder 225">
                <a:extLst>
                  <a:ext uri="{FF2B5EF4-FFF2-40B4-BE49-F238E27FC236}">
                    <a16:creationId xmlns:a16="http://schemas.microsoft.com/office/drawing/2014/main" id="{1CFF851B-029F-49CC-AAFF-8F39929F21EF}"/>
                  </a:ext>
                </a:extLst>
              </p:cNvPr>
              <p:cNvCxnSpPr/>
              <p:nvPr/>
            </p:nvCxnSpPr>
            <p:spPr>
              <a:xfrm flipV="1">
                <a:off x="2987824" y="3789040"/>
                <a:ext cx="432048" cy="50405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27" name="Gerader Verbinder 226">
                <a:extLst>
                  <a:ext uri="{FF2B5EF4-FFF2-40B4-BE49-F238E27FC236}">
                    <a16:creationId xmlns:a16="http://schemas.microsoft.com/office/drawing/2014/main" id="{BD4BFF9B-C111-4693-AA73-21D2052B5C95}"/>
                  </a:ext>
                </a:extLst>
              </p:cNvPr>
              <p:cNvCxnSpPr/>
              <p:nvPr/>
            </p:nvCxnSpPr>
            <p:spPr>
              <a:xfrm>
                <a:off x="2987824" y="4293096"/>
                <a:ext cx="432048" cy="719637"/>
              </a:xfrm>
              <a:prstGeom prst="line">
                <a:avLst/>
              </a:prstGeom>
              <a:grpFill/>
              <a:ln w="28575"/>
            </p:spPr>
            <p:style>
              <a:lnRef idx="1">
                <a:schemeClr val="accent1"/>
              </a:lnRef>
              <a:fillRef idx="0">
                <a:schemeClr val="accent1"/>
              </a:fillRef>
              <a:effectRef idx="0">
                <a:schemeClr val="accent1"/>
              </a:effectRef>
              <a:fontRef idx="minor">
                <a:schemeClr val="tx1"/>
              </a:fontRef>
            </p:style>
          </p:cxnSp>
        </p:grpSp>
        <p:sp>
          <p:nvSpPr>
            <p:cNvPr id="222" name="Textfeld 221">
              <a:extLst>
                <a:ext uri="{FF2B5EF4-FFF2-40B4-BE49-F238E27FC236}">
                  <a16:creationId xmlns:a16="http://schemas.microsoft.com/office/drawing/2014/main" id="{9DBCC9DE-AFB7-45C9-996F-52C5FDE32C08}"/>
                </a:ext>
              </a:extLst>
            </p:cNvPr>
            <p:cNvSpPr txBox="1"/>
            <p:nvPr/>
          </p:nvSpPr>
          <p:spPr>
            <a:xfrm>
              <a:off x="4973375" y="5510459"/>
              <a:ext cx="4493948" cy="707886"/>
            </a:xfrm>
            <a:prstGeom prst="rect">
              <a:avLst/>
            </a:prstGeom>
            <a:noFill/>
          </p:spPr>
          <p:txBody>
            <a:bodyPr wrap="square" rtlCol="0">
              <a:spAutoFit/>
            </a:bodyPr>
            <a:lstStyle/>
            <a:p>
              <a:r>
                <a:rPr lang="en-GB" sz="2000" b="1">
                  <a:solidFill>
                    <a:srgbClr val="00589C"/>
                  </a:solidFill>
                </a:rPr>
                <a:t>SECnode	        module:parameter</a:t>
              </a:r>
            </a:p>
            <a:p>
              <a:r>
                <a:rPr lang="en-GB" sz="2000" b="1">
                  <a:solidFill>
                    <a:srgbClr val="00589C"/>
                  </a:solidFill>
                </a:rPr>
                <a:t>        		module:command</a:t>
              </a:r>
              <a:endParaRPr lang="en-GB" sz="2000">
                <a:solidFill>
                  <a:srgbClr val="00589C"/>
                </a:solidFill>
              </a:endParaRPr>
            </a:p>
          </p:txBody>
        </p:sp>
        <p:pic>
          <p:nvPicPr>
            <p:cNvPr id="223" name="Picture 2" descr="102">
              <a:extLst>
                <a:ext uri="{FF2B5EF4-FFF2-40B4-BE49-F238E27FC236}">
                  <a16:creationId xmlns:a16="http://schemas.microsoft.com/office/drawing/2014/main" id="{AA55B6B9-9E5B-4704-A2EC-6C6472F9F680}"/>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764935" y="837166"/>
              <a:ext cx="731921" cy="130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 name="Textfeld 223">
              <a:extLst>
                <a:ext uri="{FF2B5EF4-FFF2-40B4-BE49-F238E27FC236}">
                  <a16:creationId xmlns:a16="http://schemas.microsoft.com/office/drawing/2014/main" id="{E377C9E3-EF96-4CFB-893E-B15065A5070A}"/>
                </a:ext>
              </a:extLst>
            </p:cNvPr>
            <p:cNvSpPr txBox="1"/>
            <p:nvPr/>
          </p:nvSpPr>
          <p:spPr>
            <a:xfrm>
              <a:off x="9526390" y="837166"/>
              <a:ext cx="2792402" cy="5632311"/>
            </a:xfrm>
            <a:prstGeom prst="rect">
              <a:avLst/>
            </a:prstGeom>
            <a:noFill/>
            <a:ln>
              <a:solidFill>
                <a:srgbClr val="92D050"/>
              </a:solidFill>
            </a:ln>
          </p:spPr>
          <p:txBody>
            <a:bodyPr wrap="square" rtlCol="0">
              <a:spAutoFit/>
            </a:bodyPr>
            <a:lstStyle/>
            <a:p>
              <a:r>
                <a:rPr lang="en-GB" dirty="0" err="1">
                  <a:solidFill>
                    <a:srgbClr val="92D050"/>
                  </a:solidFill>
                  <a:latin typeface="Source Sans Pro" panose="020B0503030403020204" pitchFamily="34" charset="0"/>
                  <a:ea typeface="Source Sans Pro" panose="020B0503030403020204" pitchFamily="34" charset="0"/>
                </a:rPr>
                <a:t>SECnode</a:t>
              </a:r>
              <a:r>
                <a:rPr lang="en-GB" dirty="0">
                  <a:solidFill>
                    <a:srgbClr val="92D050"/>
                  </a:solidFill>
                  <a:latin typeface="Source Sans Pro" panose="020B0503030403020204" pitchFamily="34" charset="0"/>
                  <a:ea typeface="Source Sans Pro" panose="020B0503030403020204" pitchFamily="34" charset="0"/>
                </a:rPr>
                <a:t> (“wet cryostat”)</a:t>
              </a:r>
            </a:p>
            <a:p>
              <a:pPr marL="285750" indent="-285750">
                <a:buFont typeface="Arial" panose="020B0604020202020204" pitchFamily="34" charset="0"/>
                <a:buChar char="•"/>
                <a:tabLst>
                  <a:tab pos="536575" algn="l"/>
                </a:tabLst>
              </a:pPr>
              <a:r>
                <a:rPr lang="en-GB" dirty="0" err="1">
                  <a:solidFill>
                    <a:schemeClr val="bg2">
                      <a:lumMod val="50000"/>
                    </a:schemeClr>
                  </a:solidFill>
                  <a:latin typeface="Source Sans Pro" panose="020B0503030403020204" pitchFamily="34" charset="0"/>
                  <a:ea typeface="Source Sans Pro" panose="020B0503030403020204" pitchFamily="34" charset="0"/>
                </a:rPr>
                <a:t>temperature_sample</a:t>
              </a:r>
              <a:br>
                <a:rPr lang="en-GB" dirty="0">
                  <a:solidFill>
                    <a:schemeClr val="bg2">
                      <a:lumMod val="50000"/>
                    </a:schemeClr>
                  </a:solidFill>
                  <a:latin typeface="Source Sans Pro" panose="020B0503030403020204" pitchFamily="34" charset="0"/>
                  <a:ea typeface="Source Sans Pro" panose="020B0503030403020204" pitchFamily="34" charset="0"/>
                </a:rPr>
              </a:br>
              <a:r>
                <a:rPr lang="en-GB" dirty="0">
                  <a:solidFill>
                    <a:schemeClr val="bg2">
                      <a:lumMod val="50000"/>
                    </a:schemeClr>
                  </a:solidFill>
                  <a:latin typeface="Source Sans Pro" panose="020B0503030403020204" pitchFamily="34" charset="0"/>
                  <a:ea typeface="Source Sans Pro" panose="020B0503030403020204" pitchFamily="34" charset="0"/>
                </a:rPr>
                <a:t>(module)</a:t>
              </a: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value (parameter)</a:t>
              </a: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_</a:t>
              </a:r>
              <a:r>
                <a:rPr lang="en-GB" dirty="0" err="1">
                  <a:solidFill>
                    <a:schemeClr val="accent1">
                      <a:lumMod val="75000"/>
                    </a:schemeClr>
                  </a:solidFill>
                  <a:latin typeface="Source Sans Pro" panose="020B0503030403020204" pitchFamily="34" charset="0"/>
                  <a:ea typeface="Source Sans Pro" panose="020B0503030403020204" pitchFamily="34" charset="0"/>
                </a:rPr>
                <a:t>sensor_value</a:t>
              </a:r>
              <a:endParaRPr lang="en-GB" dirty="0">
                <a:solidFill>
                  <a:schemeClr val="accent1">
                    <a:lumMod val="75000"/>
                  </a:schemeClr>
                </a:solidFill>
                <a:latin typeface="Source Sans Pro" panose="020B0503030403020204" pitchFamily="34" charset="0"/>
                <a:ea typeface="Source Sans Pro" panose="020B0503030403020204" pitchFamily="34" charset="0"/>
              </a:endParaRP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_</a:t>
              </a:r>
              <a:r>
                <a:rPr lang="en-GB" dirty="0" err="1">
                  <a:solidFill>
                    <a:schemeClr val="accent1">
                      <a:lumMod val="75000"/>
                    </a:schemeClr>
                  </a:solidFill>
                  <a:latin typeface="Source Sans Pro" panose="020B0503030403020204" pitchFamily="34" charset="0"/>
                  <a:ea typeface="Source Sans Pro" panose="020B0503030403020204" pitchFamily="34" charset="0"/>
                </a:rPr>
                <a:t>calibration_table</a:t>
              </a:r>
              <a:endParaRPr lang="en-GB" dirty="0">
                <a:solidFill>
                  <a:schemeClr val="accent1">
                    <a:lumMod val="75000"/>
                  </a:schemeClr>
                </a:solidFill>
                <a:latin typeface="Source Sans Pro" panose="020B0503030403020204" pitchFamily="34" charset="0"/>
                <a:ea typeface="Source Sans Pro" panose="020B0503030403020204" pitchFamily="34" charset="0"/>
              </a:endParaRP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status, …</a:t>
              </a:r>
            </a:p>
            <a:p>
              <a:endParaRPr lang="en-GB" dirty="0">
                <a:solidFill>
                  <a:srgbClr val="92D050"/>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GB" dirty="0" err="1">
                  <a:solidFill>
                    <a:schemeClr val="bg2">
                      <a:lumMod val="50000"/>
                    </a:schemeClr>
                  </a:solidFill>
                  <a:latin typeface="Source Sans Pro" panose="020B0503030403020204" pitchFamily="34" charset="0"/>
                  <a:ea typeface="Source Sans Pro" panose="020B0503030403020204" pitchFamily="34" charset="0"/>
                </a:rPr>
                <a:t>temperature_reg</a:t>
              </a:r>
              <a:r>
                <a:rPr lang="en-GB" dirty="0">
                  <a:solidFill>
                    <a:schemeClr val="bg2">
                      <a:lumMod val="50000"/>
                    </a:schemeClr>
                  </a:solidFill>
                  <a:latin typeface="Source Sans Pro" panose="020B0503030403020204" pitchFamily="34" charset="0"/>
                  <a:ea typeface="Source Sans Pro" panose="020B0503030403020204" pitchFamily="34" charset="0"/>
                </a:rPr>
                <a:t> </a:t>
              </a:r>
              <a:endParaRPr lang="en-GB" dirty="0">
                <a:solidFill>
                  <a:schemeClr val="accent1">
                    <a:lumMod val="75000"/>
                  </a:schemeClr>
                </a:solidFill>
                <a:latin typeface="Source Sans Pro" panose="020B0503030403020204" pitchFamily="34" charset="0"/>
                <a:ea typeface="Source Sans Pro" panose="020B0503030403020204" pitchFamily="34" charset="0"/>
              </a:endParaRP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value</a:t>
              </a: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target</a:t>
              </a: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ramp</a:t>
              </a: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stop (command)</a:t>
              </a: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a:t>
              </a:r>
              <a:r>
                <a:rPr lang="en-GB" dirty="0" err="1">
                  <a:solidFill>
                    <a:schemeClr val="accent1">
                      <a:lumMod val="75000"/>
                    </a:schemeClr>
                  </a:solidFill>
                  <a:latin typeface="Source Sans Pro" panose="020B0503030403020204" pitchFamily="34" charset="0"/>
                  <a:ea typeface="Source Sans Pro" panose="020B0503030403020204" pitchFamily="34" charset="0"/>
                </a:rPr>
                <a:t>ctrlpars</a:t>
              </a:r>
              <a:r>
                <a:rPr lang="en-GB" dirty="0">
                  <a:solidFill>
                    <a:schemeClr val="accent1">
                      <a:lumMod val="75000"/>
                    </a:schemeClr>
                  </a:solidFill>
                  <a:latin typeface="Source Sans Pro" panose="020B0503030403020204" pitchFamily="34" charset="0"/>
                  <a:ea typeface="Source Sans Pro" panose="020B0503030403020204" pitchFamily="34" charset="0"/>
                </a:rPr>
                <a:t> [p, </a:t>
              </a:r>
              <a:r>
                <a:rPr lang="en-GB" dirty="0" err="1">
                  <a:solidFill>
                    <a:schemeClr val="accent1">
                      <a:lumMod val="75000"/>
                    </a:schemeClr>
                  </a:solidFill>
                  <a:latin typeface="Source Sans Pro" panose="020B0503030403020204" pitchFamily="34" charset="0"/>
                  <a:ea typeface="Source Sans Pro" panose="020B0503030403020204" pitchFamily="34" charset="0"/>
                </a:rPr>
                <a:t>i</a:t>
              </a:r>
              <a:r>
                <a:rPr lang="en-GB" dirty="0">
                  <a:solidFill>
                    <a:schemeClr val="accent1">
                      <a:lumMod val="75000"/>
                    </a:schemeClr>
                  </a:solidFill>
                  <a:latin typeface="Source Sans Pro" panose="020B0503030403020204" pitchFamily="34" charset="0"/>
                  <a:ea typeface="Source Sans Pro" panose="020B0503030403020204" pitchFamily="34" charset="0"/>
                </a:rPr>
                <a:t>, d, …]</a:t>
              </a: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a:t>
              </a:r>
              <a:r>
                <a:rPr lang="en-GB" dirty="0" err="1">
                  <a:solidFill>
                    <a:schemeClr val="accent1">
                      <a:lumMod val="75000"/>
                    </a:schemeClr>
                  </a:solidFill>
                  <a:latin typeface="Source Sans Pro" panose="020B0503030403020204" pitchFamily="34" charset="0"/>
                  <a:ea typeface="Source Sans Pro" panose="020B0503030403020204" pitchFamily="34" charset="0"/>
                </a:rPr>
                <a:t>control_active</a:t>
              </a:r>
              <a:endParaRPr lang="en-GB" dirty="0">
                <a:solidFill>
                  <a:schemeClr val="accent1">
                    <a:lumMod val="75000"/>
                  </a:schemeClr>
                </a:solidFill>
                <a:latin typeface="Source Sans Pro" panose="020B0503030403020204" pitchFamily="34" charset="0"/>
                <a:ea typeface="Source Sans Pro" panose="020B0503030403020204" pitchFamily="34" charset="0"/>
              </a:endParaRP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status, …</a:t>
              </a:r>
            </a:p>
            <a:p>
              <a:endParaRPr lang="en-GB"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GB" dirty="0" err="1">
                  <a:solidFill>
                    <a:schemeClr val="bg2">
                      <a:lumMod val="50000"/>
                    </a:schemeClr>
                  </a:solidFill>
                  <a:latin typeface="Source Sans Pro" panose="020B0503030403020204" pitchFamily="34" charset="0"/>
                  <a:ea typeface="Source Sans Pro" panose="020B0503030403020204" pitchFamily="34" charset="0"/>
                </a:rPr>
                <a:t>heliumlevel</a:t>
              </a:r>
              <a:endParaRPr lang="en-GB" dirty="0">
                <a:solidFill>
                  <a:schemeClr val="bg2">
                    <a:lumMod val="50000"/>
                  </a:schemeClr>
                </a:solidFill>
                <a:latin typeface="Source Sans Pro" panose="020B0503030403020204" pitchFamily="34" charset="0"/>
                <a:ea typeface="Source Sans Pro" panose="020B0503030403020204" pitchFamily="34" charset="0"/>
              </a:endParaRPr>
            </a:p>
            <a:p>
              <a:pPr>
                <a:tabLst>
                  <a:tab pos="536575" algn="l"/>
                </a:tabLst>
              </a:pPr>
              <a:r>
                <a:rPr lang="en-GB" dirty="0">
                  <a:latin typeface="Source Sans Pro" panose="020B0503030403020204" pitchFamily="34" charset="0"/>
                  <a:ea typeface="Source Sans Pro" panose="020B0503030403020204" pitchFamily="34" charset="0"/>
                </a:rPr>
                <a:t>	</a:t>
              </a:r>
              <a:r>
                <a:rPr lang="en-GB" dirty="0">
                  <a:solidFill>
                    <a:schemeClr val="accent1">
                      <a:lumMod val="75000"/>
                    </a:schemeClr>
                  </a:solidFill>
                  <a:latin typeface="Source Sans Pro" panose="020B0503030403020204" pitchFamily="34" charset="0"/>
                  <a:ea typeface="Source Sans Pro" panose="020B0503030403020204" pitchFamily="34" charset="0"/>
                </a:rPr>
                <a:t>- value</a:t>
              </a:r>
            </a:p>
            <a:p>
              <a:pPr>
                <a:tabLst>
                  <a:tab pos="536575" algn="l"/>
                </a:tabLst>
              </a:pPr>
              <a:r>
                <a:rPr lang="en-GB" dirty="0">
                  <a:solidFill>
                    <a:schemeClr val="accent1">
                      <a:lumMod val="75000"/>
                    </a:schemeClr>
                  </a:solidFill>
                  <a:latin typeface="Source Sans Pro" panose="020B0503030403020204" pitchFamily="34" charset="0"/>
                  <a:ea typeface="Source Sans Pro" panose="020B0503030403020204" pitchFamily="34" charset="0"/>
                </a:rPr>
                <a:t>	- status</a:t>
              </a:r>
            </a:p>
          </p:txBody>
        </p:sp>
      </p:grpSp>
      <p:grpSp>
        <p:nvGrpSpPr>
          <p:cNvPr id="246" name="Gruppieren 245">
            <a:extLst>
              <a:ext uri="{FF2B5EF4-FFF2-40B4-BE49-F238E27FC236}">
                <a16:creationId xmlns:a16="http://schemas.microsoft.com/office/drawing/2014/main" id="{A6A802D1-2251-4272-B303-47F4152C1C26}"/>
              </a:ext>
            </a:extLst>
          </p:cNvPr>
          <p:cNvGrpSpPr/>
          <p:nvPr/>
        </p:nvGrpSpPr>
        <p:grpSpPr>
          <a:xfrm>
            <a:off x="11372293" y="25753949"/>
            <a:ext cx="8712968" cy="4493538"/>
            <a:chOff x="2086810" y="1784033"/>
            <a:chExt cx="8712968" cy="4493538"/>
          </a:xfrm>
        </p:grpSpPr>
        <p:sp>
          <p:nvSpPr>
            <p:cNvPr id="247" name="Rechteck 246">
              <a:extLst>
                <a:ext uri="{FF2B5EF4-FFF2-40B4-BE49-F238E27FC236}">
                  <a16:creationId xmlns:a16="http://schemas.microsoft.com/office/drawing/2014/main" id="{EB1A83EE-228F-43A1-94E2-6275F3ACCADA}"/>
                </a:ext>
              </a:extLst>
            </p:cNvPr>
            <p:cNvSpPr/>
            <p:nvPr/>
          </p:nvSpPr>
          <p:spPr>
            <a:xfrm>
              <a:off x="2086810" y="1784033"/>
              <a:ext cx="8712968" cy="2246769"/>
            </a:xfrm>
            <a:prstGeom prst="rect">
              <a:avLst/>
            </a:prstGeom>
          </p:spPr>
          <p:txBody>
            <a:bodyPr wrap="square">
              <a:spAutoFit/>
            </a:bodyPr>
            <a:lstStyle/>
            <a:p>
              <a:pPr defTabSz="717550">
                <a:tabLst>
                  <a:tab pos="2154238" algn="l"/>
                  <a:tab pos="3768725" algn="l"/>
                  <a:tab pos="5383213" algn="l"/>
                </a:tabLst>
              </a:pPr>
              <a:r>
                <a:rPr lang="en-GB" sz="2000" dirty="0">
                  <a:solidFill>
                    <a:srgbClr val="00589C"/>
                  </a:solidFill>
                  <a:latin typeface="Source Sans Pro" panose="020B0503030403020204" pitchFamily="34" charset="0"/>
                  <a:ea typeface="Source Sans Pro" panose="020B0503030403020204" pitchFamily="34" charset="0"/>
                </a:rPr>
                <a:t>read request	request 	</a:t>
              </a:r>
              <a:r>
                <a:rPr lang="en-GB" sz="2000" b="1" dirty="0">
                  <a:solidFill>
                    <a:srgbClr val="00589C"/>
                  </a:solidFill>
                  <a:latin typeface="Source Sans Pro" panose="020B0503030403020204" pitchFamily="34" charset="0"/>
                  <a:ea typeface="Source Sans Pro" panose="020B0503030403020204" pitchFamily="34" charset="0"/>
                </a:rPr>
                <a:t>read 	</a:t>
              </a:r>
              <a:r>
                <a:rPr lang="en-GB" sz="2000" i="1" dirty="0" err="1">
                  <a:solidFill>
                    <a:srgbClr val="00589C"/>
                  </a:solidFill>
                  <a:latin typeface="Source Sans Pro" panose="020B0503030403020204" pitchFamily="34" charset="0"/>
                  <a:ea typeface="Source Sans Pro" panose="020B0503030403020204" pitchFamily="34" charset="0"/>
                </a:rPr>
                <a:t>module</a:t>
              </a:r>
              <a:r>
                <a:rPr lang="en-GB" sz="2000" b="1" dirty="0" err="1">
                  <a:solidFill>
                    <a:srgbClr val="00589C"/>
                  </a:solidFill>
                  <a:latin typeface="Source Sans Pro" panose="020B0503030403020204" pitchFamily="34" charset="0"/>
                  <a:ea typeface="Source Sans Pro" panose="020B0503030403020204" pitchFamily="34" charset="0"/>
                </a:rPr>
                <a:t>:</a:t>
              </a:r>
              <a:r>
                <a:rPr lang="en-GB" sz="2000" i="1" dirty="0" err="1">
                  <a:solidFill>
                    <a:srgbClr val="00589C"/>
                  </a:solidFill>
                  <a:latin typeface="Source Sans Pro" panose="020B0503030403020204" pitchFamily="34" charset="0"/>
                  <a:ea typeface="Source Sans Pro" panose="020B0503030403020204" pitchFamily="34" charset="0"/>
                </a:rPr>
                <a:t>parameter</a:t>
              </a:r>
              <a:endParaRPr lang="en-GB" sz="2000" i="1" dirty="0">
                <a:solidFill>
                  <a:srgbClr val="00589C"/>
                </a:solidFill>
                <a:latin typeface="Source Sans Pro" panose="020B0503030403020204" pitchFamily="34" charset="0"/>
                <a:ea typeface="Source Sans Pro" panose="020B0503030403020204" pitchFamily="34" charset="0"/>
              </a:endParaRPr>
            </a:p>
            <a:p>
              <a:pPr defTabSz="717550">
                <a:tabLst>
                  <a:tab pos="2154238" algn="l"/>
                  <a:tab pos="3768725" algn="l"/>
                  <a:tab pos="5383213" algn="l"/>
                </a:tabLst>
              </a:pPr>
              <a:r>
                <a:rPr lang="en-GB" sz="2000" dirty="0">
                  <a:solidFill>
                    <a:srgbClr val="00589C"/>
                  </a:solidFill>
                  <a:latin typeface="Source Sans Pro" panose="020B0503030403020204" pitchFamily="34" charset="0"/>
                  <a:ea typeface="Source Sans Pro" panose="020B0503030403020204" pitchFamily="34" charset="0"/>
                </a:rPr>
                <a:t>	reply 	</a:t>
              </a:r>
              <a:r>
                <a:rPr lang="en-GB" sz="2000" b="1" dirty="0">
                  <a:solidFill>
                    <a:srgbClr val="00589C"/>
                  </a:solidFill>
                  <a:latin typeface="Source Sans Pro" panose="020B0503030403020204" pitchFamily="34" charset="0"/>
                  <a:ea typeface="Source Sans Pro" panose="020B0503030403020204" pitchFamily="34" charset="0"/>
                </a:rPr>
                <a:t>reply 	</a:t>
              </a:r>
              <a:r>
                <a:rPr lang="en-GB" sz="2000" i="1" dirty="0" err="1">
                  <a:solidFill>
                    <a:srgbClr val="00589C"/>
                  </a:solidFill>
                  <a:latin typeface="Source Sans Pro" panose="020B0503030403020204" pitchFamily="34" charset="0"/>
                  <a:ea typeface="Source Sans Pro" panose="020B0503030403020204" pitchFamily="34" charset="0"/>
                </a:rPr>
                <a:t>module</a:t>
              </a:r>
              <a:r>
                <a:rPr lang="en-GB" sz="2000" b="1" dirty="0" err="1">
                  <a:solidFill>
                    <a:srgbClr val="00589C"/>
                  </a:solidFill>
                  <a:latin typeface="Source Sans Pro" panose="020B0503030403020204" pitchFamily="34" charset="0"/>
                  <a:ea typeface="Source Sans Pro" panose="020B0503030403020204" pitchFamily="34" charset="0"/>
                </a:rPr>
                <a:t>:</a:t>
              </a:r>
              <a:r>
                <a:rPr lang="en-GB" sz="2000" i="1" dirty="0" err="1">
                  <a:solidFill>
                    <a:srgbClr val="00589C"/>
                  </a:solidFill>
                  <a:latin typeface="Source Sans Pro" panose="020B0503030403020204" pitchFamily="34" charset="0"/>
                  <a:ea typeface="Source Sans Pro" panose="020B0503030403020204" pitchFamily="34" charset="0"/>
                </a:rPr>
                <a:t>parameter</a:t>
              </a:r>
              <a:r>
                <a:rPr lang="en-GB" sz="2000" i="1" dirty="0">
                  <a:solidFill>
                    <a:srgbClr val="00589C"/>
                  </a:solidFill>
                  <a:latin typeface="Source Sans Pro" panose="020B0503030403020204" pitchFamily="34" charset="0"/>
                  <a:ea typeface="Source Sans Pro" panose="020B0503030403020204" pitchFamily="34" charset="0"/>
                </a:rPr>
                <a:t> value</a:t>
              </a:r>
            </a:p>
            <a:p>
              <a:pPr defTabSz="717550">
                <a:tabLst>
                  <a:tab pos="2154238" algn="l"/>
                  <a:tab pos="3768725" algn="l"/>
                  <a:tab pos="5383213" algn="l"/>
                </a:tabLst>
              </a:pPr>
              <a:endParaRPr lang="en-GB" sz="2000" dirty="0">
                <a:solidFill>
                  <a:srgbClr val="00589C"/>
                </a:solidFill>
                <a:latin typeface="Source Sans Pro" panose="020B0503030403020204" pitchFamily="34" charset="0"/>
                <a:ea typeface="Source Sans Pro" panose="020B0503030403020204" pitchFamily="34" charset="0"/>
              </a:endParaRPr>
            </a:p>
            <a:p>
              <a:pPr defTabSz="717550">
                <a:tabLst>
                  <a:tab pos="2154238" algn="l"/>
                  <a:tab pos="3768725" algn="l"/>
                  <a:tab pos="5383213" algn="l"/>
                </a:tabLst>
              </a:pPr>
              <a:r>
                <a:rPr lang="en-GB" sz="2000" dirty="0">
                  <a:solidFill>
                    <a:srgbClr val="00589C"/>
                  </a:solidFill>
                  <a:latin typeface="Source Sans Pro" panose="020B0503030403020204" pitchFamily="34" charset="0"/>
                  <a:ea typeface="Source Sans Pro" panose="020B0503030403020204" pitchFamily="34" charset="0"/>
                </a:rPr>
                <a:t>change value 	request 	</a:t>
              </a:r>
              <a:r>
                <a:rPr lang="en-GB" sz="2000" b="1" dirty="0">
                  <a:solidFill>
                    <a:srgbClr val="00589C"/>
                  </a:solidFill>
                  <a:latin typeface="Source Sans Pro" panose="020B0503030403020204" pitchFamily="34" charset="0"/>
                  <a:ea typeface="Source Sans Pro" panose="020B0503030403020204" pitchFamily="34" charset="0"/>
                </a:rPr>
                <a:t>change 	</a:t>
              </a:r>
              <a:r>
                <a:rPr lang="en-GB" sz="2000" i="1" dirty="0" err="1">
                  <a:solidFill>
                    <a:srgbClr val="00589C"/>
                  </a:solidFill>
                  <a:latin typeface="Source Sans Pro" panose="020B0503030403020204" pitchFamily="34" charset="0"/>
                  <a:ea typeface="Source Sans Pro" panose="020B0503030403020204" pitchFamily="34" charset="0"/>
                </a:rPr>
                <a:t>module</a:t>
              </a:r>
              <a:r>
                <a:rPr lang="en-GB" sz="2000" b="1" dirty="0" err="1">
                  <a:solidFill>
                    <a:srgbClr val="00589C"/>
                  </a:solidFill>
                  <a:latin typeface="Source Sans Pro" panose="020B0503030403020204" pitchFamily="34" charset="0"/>
                  <a:ea typeface="Source Sans Pro" panose="020B0503030403020204" pitchFamily="34" charset="0"/>
                </a:rPr>
                <a:t>:</a:t>
              </a:r>
              <a:r>
                <a:rPr lang="en-GB" sz="2000" i="1" dirty="0" err="1">
                  <a:solidFill>
                    <a:srgbClr val="00589C"/>
                  </a:solidFill>
                  <a:latin typeface="Source Sans Pro" panose="020B0503030403020204" pitchFamily="34" charset="0"/>
                  <a:ea typeface="Source Sans Pro" panose="020B0503030403020204" pitchFamily="34" charset="0"/>
                </a:rPr>
                <a:t>parameter</a:t>
              </a:r>
              <a:r>
                <a:rPr lang="en-GB" sz="2000" i="1" dirty="0">
                  <a:solidFill>
                    <a:srgbClr val="00589C"/>
                  </a:solidFill>
                  <a:latin typeface="Source Sans Pro" panose="020B0503030403020204" pitchFamily="34" charset="0"/>
                  <a:ea typeface="Source Sans Pro" panose="020B0503030403020204" pitchFamily="34" charset="0"/>
                </a:rPr>
                <a:t> value</a:t>
              </a:r>
            </a:p>
            <a:p>
              <a:pPr defTabSz="717550">
                <a:tabLst>
                  <a:tab pos="2154238" algn="l"/>
                  <a:tab pos="3768725" algn="l"/>
                  <a:tab pos="5383213" algn="l"/>
                </a:tabLst>
              </a:pPr>
              <a:r>
                <a:rPr lang="en-GB" sz="2000" dirty="0">
                  <a:solidFill>
                    <a:srgbClr val="00589C"/>
                  </a:solidFill>
                  <a:latin typeface="Source Sans Pro" panose="020B0503030403020204" pitchFamily="34" charset="0"/>
                  <a:ea typeface="Source Sans Pro" panose="020B0503030403020204" pitchFamily="34" charset="0"/>
                </a:rPr>
                <a:t>	reply 	</a:t>
              </a:r>
              <a:r>
                <a:rPr lang="en-GB" sz="2000" b="1" dirty="0">
                  <a:solidFill>
                    <a:srgbClr val="00589C"/>
                  </a:solidFill>
                  <a:latin typeface="Source Sans Pro" panose="020B0503030403020204" pitchFamily="34" charset="0"/>
                  <a:ea typeface="Source Sans Pro" panose="020B0503030403020204" pitchFamily="34" charset="0"/>
                </a:rPr>
                <a:t>changed 	</a:t>
              </a:r>
              <a:r>
                <a:rPr lang="en-GB" sz="2000" i="1" dirty="0" err="1">
                  <a:solidFill>
                    <a:srgbClr val="00589C"/>
                  </a:solidFill>
                  <a:latin typeface="Source Sans Pro" panose="020B0503030403020204" pitchFamily="34" charset="0"/>
                  <a:ea typeface="Source Sans Pro" panose="020B0503030403020204" pitchFamily="34" charset="0"/>
                </a:rPr>
                <a:t>module</a:t>
              </a:r>
              <a:r>
                <a:rPr lang="en-GB" sz="2000" b="1" dirty="0" err="1">
                  <a:solidFill>
                    <a:srgbClr val="00589C"/>
                  </a:solidFill>
                  <a:latin typeface="Source Sans Pro" panose="020B0503030403020204" pitchFamily="34" charset="0"/>
                  <a:ea typeface="Source Sans Pro" panose="020B0503030403020204" pitchFamily="34" charset="0"/>
                </a:rPr>
                <a:t>:</a:t>
              </a:r>
              <a:r>
                <a:rPr lang="en-GB" sz="2000" i="1" dirty="0" err="1">
                  <a:solidFill>
                    <a:srgbClr val="00589C"/>
                  </a:solidFill>
                  <a:latin typeface="Source Sans Pro" panose="020B0503030403020204" pitchFamily="34" charset="0"/>
                  <a:ea typeface="Source Sans Pro" panose="020B0503030403020204" pitchFamily="34" charset="0"/>
                </a:rPr>
                <a:t>parameter</a:t>
              </a:r>
              <a:r>
                <a:rPr lang="en-GB" sz="2000" i="1" dirty="0">
                  <a:solidFill>
                    <a:srgbClr val="00589C"/>
                  </a:solidFill>
                  <a:latin typeface="Source Sans Pro" panose="020B0503030403020204" pitchFamily="34" charset="0"/>
                  <a:ea typeface="Source Sans Pro" panose="020B0503030403020204" pitchFamily="34" charset="0"/>
                </a:rPr>
                <a:t> value</a:t>
              </a:r>
            </a:p>
            <a:p>
              <a:pPr defTabSz="717550">
                <a:tabLst>
                  <a:tab pos="2154238" algn="l"/>
                  <a:tab pos="3768725" algn="l"/>
                  <a:tab pos="5383213" algn="l"/>
                </a:tabLst>
              </a:pPr>
              <a:endParaRPr lang="en-GB" sz="2000" dirty="0">
                <a:solidFill>
                  <a:srgbClr val="00589C"/>
                </a:solidFill>
              </a:endParaRPr>
            </a:p>
            <a:p>
              <a:pPr defTabSz="717550"/>
              <a:endParaRPr lang="en-GB" sz="2000" i="1" dirty="0">
                <a:solidFill>
                  <a:srgbClr val="00589C"/>
                </a:solidFill>
              </a:endParaRPr>
            </a:p>
          </p:txBody>
        </p:sp>
        <p:sp>
          <p:nvSpPr>
            <p:cNvPr id="248" name="Rectangle 1">
              <a:extLst>
                <a:ext uri="{FF2B5EF4-FFF2-40B4-BE49-F238E27FC236}">
                  <a16:creationId xmlns:a16="http://schemas.microsoft.com/office/drawing/2014/main" id="{75E374CF-D1AF-4C67-801C-4413D4F23E77}"/>
                </a:ext>
              </a:extLst>
            </p:cNvPr>
            <p:cNvSpPr>
              <a:spLocks noChangeArrowheads="1"/>
            </p:cNvSpPr>
            <p:nvPr/>
          </p:nvSpPr>
          <p:spPr bwMode="auto">
            <a:xfrm>
              <a:off x="2211294" y="4030802"/>
              <a:ext cx="803296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GB" altLang="de-DE" sz="2000">
                  <a:latin typeface="Courier New" panose="02070309020205020404" pitchFamily="49" charset="0"/>
                  <a:ea typeface="Calibri" panose="020F0502020204030204" pitchFamily="34" charset="0"/>
                  <a:cs typeface="Courier New" panose="02070309020205020404" pitchFamily="49" charset="0"/>
                </a:rPr>
                <a:t>&gt; read temp1:value</a:t>
              </a:r>
            </a:p>
            <a:p>
              <a:r>
                <a:rPr lang="en-GB" altLang="de-DE" sz="2000">
                  <a:latin typeface="Courier New" panose="02070309020205020404" pitchFamily="49" charset="0"/>
                  <a:ea typeface="Times New Roman" panose="02020603050405020304" pitchFamily="18" charset="0"/>
                  <a:cs typeface="Courier New" panose="02070309020205020404" pitchFamily="49" charset="0"/>
                </a:rPr>
                <a:t>&lt; reply temp1:value [295.13,{"t":1505396348.188}]</a:t>
              </a:r>
            </a:p>
            <a:p>
              <a:pPr marL="171450" indent="-171450" eaLnBrk="0" fontAlgn="base" hangingPunct="0">
                <a:spcBef>
                  <a:spcPct val="0"/>
                </a:spcBef>
                <a:spcAft>
                  <a:spcPct val="0"/>
                </a:spcAft>
                <a:buFont typeface="Wingdings" panose="05000000000000000000" pitchFamily="2" charset="2"/>
                <a:buChar char="Ø"/>
              </a:pPr>
              <a:endParaRPr lang="en-GB" altLang="de-DE" sz="2000">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GB" altLang="de-DE" sz="2000">
                  <a:latin typeface="Courier New" panose="02070309020205020404" pitchFamily="49" charset="0"/>
                  <a:ea typeface="Calibri" panose="020F0502020204030204" pitchFamily="34" charset="0"/>
                  <a:cs typeface="Courier New" panose="02070309020205020404" pitchFamily="49" charset="0"/>
                </a:rPr>
                <a:t>&gt; change temp1:target 295</a:t>
              </a:r>
            </a:p>
            <a:p>
              <a:r>
                <a:rPr lang="en-GB" altLang="de-DE" sz="2000">
                  <a:latin typeface="Courier New" panose="02070309020205020404" pitchFamily="49" charset="0"/>
                  <a:ea typeface="Times New Roman" panose="02020603050405020304" pitchFamily="18" charset="0"/>
                  <a:cs typeface="Courier New" panose="02070309020205020404" pitchFamily="49" charset="0"/>
                </a:rPr>
                <a:t>&lt; changed temp1:target [300,{ "t":1505396349.123}]</a:t>
              </a:r>
              <a:r>
                <a:rPr lang="en-GB" altLang="de-DE" sz="2000">
                  <a:latin typeface="Courier New" panose="02070309020205020404" pitchFamily="49" charset="0"/>
                  <a:cs typeface="Courier New" panose="02070309020205020404" pitchFamily="49" charset="0"/>
                </a:rPr>
                <a:t> </a:t>
              </a:r>
            </a:p>
            <a:p>
              <a:pPr eaLnBrk="0" fontAlgn="base" hangingPunct="0">
                <a:spcBef>
                  <a:spcPct val="0"/>
                </a:spcBef>
                <a:spcAft>
                  <a:spcPct val="0"/>
                </a:spcAft>
              </a:pPr>
              <a:endParaRPr lang="en-GB" altLang="de-DE" sz="2000">
                <a:latin typeface="Courier New" panose="02070309020205020404" pitchFamily="49" charset="0"/>
                <a:ea typeface="Calibri" panose="020F0502020204030204" pitchFamily="34" charset="0"/>
                <a:cs typeface="Courier New" panose="02070309020205020404" pitchFamily="49" charset="0"/>
              </a:endParaRPr>
            </a:p>
            <a:p>
              <a:pPr marL="285750" indent="-285750" eaLnBrk="0" fontAlgn="base" hangingPunct="0">
                <a:spcBef>
                  <a:spcPct val="0"/>
                </a:spcBef>
                <a:spcAft>
                  <a:spcPct val="0"/>
                </a:spcAft>
                <a:buFont typeface="Wingdings" panose="05000000000000000000" pitchFamily="2" charset="2"/>
                <a:buChar char="Ø"/>
              </a:pPr>
              <a:endParaRPr lang="en-GB" altLang="de-DE" sz="2000">
                <a:latin typeface="Courier New" panose="02070309020205020404" pitchFamily="49" charset="0"/>
                <a:cs typeface="Courier New" panose="02070309020205020404" pitchFamily="49" charset="0"/>
              </a:endParaRPr>
            </a:p>
          </p:txBody>
        </p:sp>
      </p:grpSp>
      <p:sp>
        <p:nvSpPr>
          <p:cNvPr id="249" name="Textfeld 248">
            <a:extLst>
              <a:ext uri="{FF2B5EF4-FFF2-40B4-BE49-F238E27FC236}">
                <a16:creationId xmlns:a16="http://schemas.microsoft.com/office/drawing/2014/main" id="{DBD6603F-EBF7-4A2A-BE6E-60053DF25542}"/>
              </a:ext>
            </a:extLst>
          </p:cNvPr>
          <p:cNvSpPr txBox="1"/>
          <p:nvPr/>
        </p:nvSpPr>
        <p:spPr>
          <a:xfrm>
            <a:off x="11373388" y="24601665"/>
            <a:ext cx="7815825" cy="814385"/>
          </a:xfrm>
          <a:prstGeom prst="rect">
            <a:avLst/>
          </a:prstGeom>
          <a:noFill/>
        </p:spPr>
        <p:txBody>
          <a:bodyPr wrap="square" lIns="0" tIns="0" rIns="0" bIns="0" rtlCol="0">
            <a:noAutofit/>
          </a:bodyPr>
          <a:lstStyle/>
          <a:p>
            <a:r>
              <a:rPr lang="en-GB" sz="4000" b="1" i="0">
                <a:solidFill>
                  <a:srgbClr val="B3CA48"/>
                </a:solidFill>
                <a:latin typeface="Source Sans Pro" panose="020B0503030403020204" pitchFamily="34" charset="0"/>
              </a:rPr>
              <a:t>Message example</a:t>
            </a:r>
          </a:p>
        </p:txBody>
      </p:sp>
      <p:sp>
        <p:nvSpPr>
          <p:cNvPr id="15" name="Rechteck 14">
            <a:extLst>
              <a:ext uri="{FF2B5EF4-FFF2-40B4-BE49-F238E27FC236}">
                <a16:creationId xmlns:a16="http://schemas.microsoft.com/office/drawing/2014/main" id="{64855A02-09C1-4066-A674-8EBD2499665A}"/>
              </a:ext>
            </a:extLst>
          </p:cNvPr>
          <p:cNvSpPr/>
          <p:nvPr/>
        </p:nvSpPr>
        <p:spPr>
          <a:xfrm>
            <a:off x="11420047" y="16243675"/>
            <a:ext cx="8058141" cy="7525437"/>
          </a:xfrm>
          <a:prstGeom prst="rect">
            <a:avLst/>
          </a:prstGeom>
          <a:noFill/>
          <a:ln w="76200">
            <a:solidFill>
              <a:srgbClr val="01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1" name="Gruppieren 250">
            <a:extLst>
              <a:ext uri="{FF2B5EF4-FFF2-40B4-BE49-F238E27FC236}">
                <a16:creationId xmlns:a16="http://schemas.microsoft.com/office/drawing/2014/main" id="{94CAB9E5-CA61-425B-85BF-E18B593ADD10}"/>
              </a:ext>
            </a:extLst>
          </p:cNvPr>
          <p:cNvGrpSpPr/>
          <p:nvPr/>
        </p:nvGrpSpPr>
        <p:grpSpPr>
          <a:xfrm>
            <a:off x="3026240" y="27422472"/>
            <a:ext cx="1761156" cy="2188923"/>
            <a:chOff x="1901481" y="-1065639"/>
            <a:chExt cx="1761156" cy="2188923"/>
          </a:xfrm>
        </p:grpSpPr>
        <p:sp>
          <p:nvSpPr>
            <p:cNvPr id="255" name="Ellipse 254">
              <a:extLst>
                <a:ext uri="{FF2B5EF4-FFF2-40B4-BE49-F238E27FC236}">
                  <a16:creationId xmlns:a16="http://schemas.microsoft.com/office/drawing/2014/main" id="{B8AA9DC6-F27B-4536-8D4E-5EBBFF3409C1}"/>
                </a:ext>
              </a:extLst>
            </p:cNvPr>
            <p:cNvSpPr/>
            <p:nvPr/>
          </p:nvSpPr>
          <p:spPr>
            <a:xfrm>
              <a:off x="2278536" y="-1065639"/>
              <a:ext cx="1384101" cy="738861"/>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Ellipse 255">
              <a:extLst>
                <a:ext uri="{FF2B5EF4-FFF2-40B4-BE49-F238E27FC236}">
                  <a16:creationId xmlns:a16="http://schemas.microsoft.com/office/drawing/2014/main" id="{B9496C45-7A54-4037-8018-DF6207235F6F}"/>
                </a:ext>
              </a:extLst>
            </p:cNvPr>
            <p:cNvSpPr/>
            <p:nvPr/>
          </p:nvSpPr>
          <p:spPr>
            <a:xfrm>
              <a:off x="2006502" y="-228001"/>
              <a:ext cx="1384101" cy="738861"/>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Ellipse 256">
              <a:extLst>
                <a:ext uri="{FF2B5EF4-FFF2-40B4-BE49-F238E27FC236}">
                  <a16:creationId xmlns:a16="http://schemas.microsoft.com/office/drawing/2014/main" id="{BDA2CC05-BA25-49A7-9FAC-0410A783D7B1}"/>
                </a:ext>
              </a:extLst>
            </p:cNvPr>
            <p:cNvSpPr/>
            <p:nvPr/>
          </p:nvSpPr>
          <p:spPr>
            <a:xfrm>
              <a:off x="1901481" y="384423"/>
              <a:ext cx="1384101" cy="738861"/>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2" name="Rechteck 251">
            <a:extLst>
              <a:ext uri="{FF2B5EF4-FFF2-40B4-BE49-F238E27FC236}">
                <a16:creationId xmlns:a16="http://schemas.microsoft.com/office/drawing/2014/main" id="{D9F28162-3E7E-49A0-8D2C-DE48C2CCBDBE}"/>
              </a:ext>
            </a:extLst>
          </p:cNvPr>
          <p:cNvSpPr/>
          <p:nvPr/>
        </p:nvSpPr>
        <p:spPr>
          <a:xfrm>
            <a:off x="4964526" y="33565625"/>
            <a:ext cx="2892138" cy="646331"/>
          </a:xfrm>
          <a:prstGeom prst="rect">
            <a:avLst/>
          </a:prstGeom>
        </p:spPr>
        <p:txBody>
          <a:bodyPr wrap="none">
            <a:spAutoFit/>
          </a:bodyPr>
          <a:lstStyle/>
          <a:p>
            <a:r>
              <a:rPr lang="en-GB" i="1">
                <a:latin typeface="Source Sans Pro" panose="020B0503030403020204" pitchFamily="34" charset="0"/>
                <a:ea typeface="Source Sans Pro" panose="020B0503030403020204" pitchFamily="34" charset="0"/>
                <a:cs typeface="Arial" panose="020B0604020202020204" pitchFamily="34" charset="0"/>
              </a:rPr>
              <a:t>description </a:t>
            </a:r>
          </a:p>
          <a:p>
            <a:r>
              <a:rPr lang="en-GB" i="1">
                <a:latin typeface="Source Sans Pro" panose="020B0503030403020204" pitchFamily="34" charset="0"/>
                <a:ea typeface="Source Sans Pro" panose="020B0503030403020204" pitchFamily="34" charset="0"/>
                <a:cs typeface="Arial" panose="020B0604020202020204" pitchFamily="34" charset="0"/>
              </a:rPr>
              <a:t>equipment_id of a SEC-node</a:t>
            </a:r>
            <a:endParaRPr lang="en-GB" i="1">
              <a:latin typeface="Source Sans Pro" panose="020B0503030403020204" pitchFamily="34" charset="0"/>
              <a:ea typeface="Source Sans Pro" panose="020B0503030403020204" pitchFamily="34" charset="0"/>
            </a:endParaRPr>
          </a:p>
        </p:txBody>
      </p:sp>
      <p:sp>
        <p:nvSpPr>
          <p:cNvPr id="253" name="Rechteck 252">
            <a:extLst>
              <a:ext uri="{FF2B5EF4-FFF2-40B4-BE49-F238E27FC236}">
                <a16:creationId xmlns:a16="http://schemas.microsoft.com/office/drawing/2014/main" id="{9D8DFF49-9276-4A35-8593-6FE28B3F7140}"/>
              </a:ext>
            </a:extLst>
          </p:cNvPr>
          <p:cNvSpPr/>
          <p:nvPr/>
        </p:nvSpPr>
        <p:spPr>
          <a:xfrm>
            <a:off x="4964526" y="34397991"/>
            <a:ext cx="2348629" cy="646331"/>
          </a:xfrm>
          <a:prstGeom prst="rect">
            <a:avLst/>
          </a:prstGeom>
        </p:spPr>
        <p:txBody>
          <a:bodyPr wrap="square">
            <a:spAutoFit/>
          </a:bodyPr>
          <a:lstStyle/>
          <a:p>
            <a:r>
              <a:rPr lang="en-GB" i="1">
                <a:latin typeface="Source Sans Pro" panose="020B0503030403020204" pitchFamily="34" charset="0"/>
                <a:ea typeface="Source Sans Pro" panose="020B0503030403020204" pitchFamily="34" charset="0"/>
                <a:cs typeface="Arial" panose="020B0604020202020204" pitchFamily="34" charset="0"/>
              </a:rPr>
              <a:t>description </a:t>
            </a:r>
          </a:p>
          <a:p>
            <a:r>
              <a:rPr lang="en-GB" i="1">
                <a:latin typeface="Source Sans Pro" panose="020B0503030403020204" pitchFamily="34" charset="0"/>
                <a:ea typeface="Source Sans Pro" panose="020B0503030403020204" pitchFamily="34" charset="0"/>
                <a:cs typeface="Arial" panose="020B0604020202020204" pitchFamily="34" charset="0"/>
              </a:rPr>
              <a:t>meaning of a module</a:t>
            </a:r>
            <a:endParaRPr lang="en-GB" i="1">
              <a:latin typeface="Source Sans Pro" panose="020B0503030403020204" pitchFamily="34" charset="0"/>
              <a:ea typeface="Source Sans Pro" panose="020B0503030403020204" pitchFamily="34" charset="0"/>
            </a:endParaRPr>
          </a:p>
        </p:txBody>
      </p:sp>
      <p:sp>
        <p:nvSpPr>
          <p:cNvPr id="254" name="Rechteck 253">
            <a:extLst>
              <a:ext uri="{FF2B5EF4-FFF2-40B4-BE49-F238E27FC236}">
                <a16:creationId xmlns:a16="http://schemas.microsoft.com/office/drawing/2014/main" id="{FB78E817-4E4C-4784-A583-7B43790D8B86}"/>
              </a:ext>
            </a:extLst>
          </p:cNvPr>
          <p:cNvSpPr/>
          <p:nvPr/>
        </p:nvSpPr>
        <p:spPr>
          <a:xfrm>
            <a:off x="4964526" y="35196618"/>
            <a:ext cx="2459328" cy="646331"/>
          </a:xfrm>
          <a:prstGeom prst="rect">
            <a:avLst/>
          </a:prstGeom>
        </p:spPr>
        <p:txBody>
          <a:bodyPr wrap="none">
            <a:spAutoFit/>
          </a:bodyPr>
          <a:lstStyle/>
          <a:p>
            <a:r>
              <a:rPr lang="en-GB" i="1" dirty="0">
                <a:latin typeface="Source Sans Pro" panose="020B0503030403020204" pitchFamily="34" charset="0"/>
                <a:ea typeface="Source Sans Pro" panose="020B0503030403020204" pitchFamily="34" charset="0"/>
                <a:cs typeface="Arial" panose="020B0604020202020204" pitchFamily="34" charset="0"/>
              </a:rPr>
              <a:t>description </a:t>
            </a:r>
          </a:p>
          <a:p>
            <a:r>
              <a:rPr lang="en-GB" i="1" dirty="0" err="1">
                <a:latin typeface="Source Sans Pro" panose="020B0503030403020204" pitchFamily="34" charset="0"/>
                <a:ea typeface="Source Sans Pro" panose="020B0503030403020204" pitchFamily="34" charset="0"/>
                <a:cs typeface="Arial" panose="020B0604020202020204" pitchFamily="34" charset="0"/>
              </a:rPr>
              <a:t>datainfo</a:t>
            </a:r>
            <a:r>
              <a:rPr lang="en-GB" i="1" dirty="0">
                <a:latin typeface="Source Sans Pro" panose="020B0503030403020204" pitchFamily="34" charset="0"/>
                <a:ea typeface="Source Sans Pro" panose="020B0503030403020204" pitchFamily="34" charset="0"/>
                <a:cs typeface="Arial" panose="020B0604020202020204" pitchFamily="34" charset="0"/>
              </a:rPr>
              <a:t> of a parameter</a:t>
            </a:r>
            <a:endParaRPr lang="en-GB" i="1" dirty="0">
              <a:latin typeface="Source Sans Pro" panose="020B0503030403020204" pitchFamily="34" charset="0"/>
              <a:ea typeface="Source Sans Pro" panose="020B0503030403020204" pitchFamily="34" charset="0"/>
            </a:endParaRPr>
          </a:p>
        </p:txBody>
      </p:sp>
      <p:sp>
        <p:nvSpPr>
          <p:cNvPr id="259" name="Rechteck 258">
            <a:extLst>
              <a:ext uri="{FF2B5EF4-FFF2-40B4-BE49-F238E27FC236}">
                <a16:creationId xmlns:a16="http://schemas.microsoft.com/office/drawing/2014/main" id="{B06D9E8B-B88B-447F-8196-1BF084D2C33C}"/>
              </a:ext>
            </a:extLst>
          </p:cNvPr>
          <p:cNvSpPr/>
          <p:nvPr/>
        </p:nvSpPr>
        <p:spPr>
          <a:xfrm>
            <a:off x="1911185" y="33494689"/>
            <a:ext cx="2403222" cy="1754326"/>
          </a:xfrm>
          <a:prstGeom prst="rect">
            <a:avLst/>
          </a:prstGeom>
        </p:spPr>
        <p:txBody>
          <a:bodyPr wrap="none">
            <a:spAutoFit/>
          </a:bodyPr>
          <a:lstStyle/>
          <a:p>
            <a:r>
              <a:rPr lang="en-GB" i="1">
                <a:latin typeface="Source Sans Pro" panose="020B0503030403020204" pitchFamily="34" charset="0"/>
                <a:ea typeface="Source Sans Pro" panose="020B0503030403020204" pitchFamily="34" charset="0"/>
                <a:cs typeface="Arial" panose="020B0604020202020204" pitchFamily="34" charset="0"/>
              </a:rPr>
              <a:t>Calibration curve </a:t>
            </a:r>
          </a:p>
          <a:p>
            <a:r>
              <a:rPr lang="en-GB" i="1">
                <a:latin typeface="Source Sans Pro" panose="020B0503030403020204" pitchFamily="34" charset="0"/>
                <a:ea typeface="Source Sans Pro" panose="020B0503030403020204" pitchFamily="34" charset="0"/>
                <a:cs typeface="Arial" panose="020B0604020202020204" pitchFamily="34" charset="0"/>
              </a:rPr>
              <a:t>of a sensor (static)</a:t>
            </a:r>
          </a:p>
          <a:p>
            <a:endParaRPr lang="en-GB" i="1">
              <a:latin typeface="Source Sans Pro" panose="020B0503030403020204" pitchFamily="34" charset="0"/>
              <a:ea typeface="Source Sans Pro" panose="020B0503030403020204" pitchFamily="34" charset="0"/>
              <a:cs typeface="Arial" panose="020B0604020202020204" pitchFamily="34" charset="0"/>
            </a:endParaRPr>
          </a:p>
          <a:p>
            <a:r>
              <a:rPr lang="en-GB" i="1">
                <a:latin typeface="Source Sans Pro" panose="020B0503030403020204" pitchFamily="34" charset="0"/>
                <a:ea typeface="Source Sans Pro" panose="020B0503030403020204" pitchFamily="34" charset="0"/>
                <a:cs typeface="Arial" panose="020B0604020202020204" pitchFamily="34" charset="0"/>
              </a:rPr>
              <a:t>Additional information</a:t>
            </a:r>
          </a:p>
          <a:p>
            <a:r>
              <a:rPr lang="en-GB" i="1">
                <a:latin typeface="Source Sans Pro" panose="020B0503030403020204" pitchFamily="34" charset="0"/>
                <a:ea typeface="Source Sans Pro" panose="020B0503030403020204" pitchFamily="34" charset="0"/>
                <a:cs typeface="Arial" panose="020B0604020202020204" pitchFamily="34" charset="0"/>
              </a:rPr>
              <a:t>(e.g. valve position,</a:t>
            </a:r>
          </a:p>
          <a:p>
            <a:r>
              <a:rPr lang="en-GB" i="1">
                <a:latin typeface="Source Sans Pro" panose="020B0503030403020204" pitchFamily="34" charset="0"/>
                <a:ea typeface="Source Sans Pro" panose="020B0503030403020204" pitchFamily="34" charset="0"/>
                <a:cs typeface="Arial" panose="020B0604020202020204" pitchFamily="34" charset="0"/>
              </a:rPr>
              <a:t>Helium level,…) </a:t>
            </a:r>
            <a:endParaRPr lang="en-GB" i="1">
              <a:latin typeface="Source Sans Pro" panose="020B0503030403020204" pitchFamily="34" charset="0"/>
              <a:ea typeface="Source Sans Pro" panose="020B0503030403020204" pitchFamily="34" charset="0"/>
            </a:endParaRPr>
          </a:p>
        </p:txBody>
      </p:sp>
      <p:grpSp>
        <p:nvGrpSpPr>
          <p:cNvPr id="260" name="Gruppieren 259">
            <a:extLst>
              <a:ext uri="{FF2B5EF4-FFF2-40B4-BE49-F238E27FC236}">
                <a16:creationId xmlns:a16="http://schemas.microsoft.com/office/drawing/2014/main" id="{33641D26-873F-4235-9A0C-53C6668F27E1}"/>
              </a:ext>
            </a:extLst>
          </p:cNvPr>
          <p:cNvGrpSpPr/>
          <p:nvPr/>
        </p:nvGrpSpPr>
        <p:grpSpPr>
          <a:xfrm>
            <a:off x="1478450" y="28967549"/>
            <a:ext cx="1389997" cy="928247"/>
            <a:chOff x="-1216004" y="475636"/>
            <a:chExt cx="1389997" cy="928247"/>
          </a:xfrm>
        </p:grpSpPr>
        <p:sp>
          <p:nvSpPr>
            <p:cNvPr id="261" name="Ellipse 260">
              <a:extLst>
                <a:ext uri="{FF2B5EF4-FFF2-40B4-BE49-F238E27FC236}">
                  <a16:creationId xmlns:a16="http://schemas.microsoft.com/office/drawing/2014/main" id="{F34B5450-6F19-4EB4-83F4-D5C32C8ED212}"/>
                </a:ext>
              </a:extLst>
            </p:cNvPr>
            <p:cNvSpPr/>
            <p:nvPr/>
          </p:nvSpPr>
          <p:spPr>
            <a:xfrm>
              <a:off x="-1210108" y="475636"/>
              <a:ext cx="1384101" cy="41635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Ellipse 261">
              <a:extLst>
                <a:ext uri="{FF2B5EF4-FFF2-40B4-BE49-F238E27FC236}">
                  <a16:creationId xmlns:a16="http://schemas.microsoft.com/office/drawing/2014/main" id="{A5F4D624-9352-47FA-94C9-510C0CDA240D}"/>
                </a:ext>
              </a:extLst>
            </p:cNvPr>
            <p:cNvSpPr/>
            <p:nvPr/>
          </p:nvSpPr>
          <p:spPr>
            <a:xfrm>
              <a:off x="-1216004" y="763668"/>
              <a:ext cx="1384101" cy="41635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Ellipse 262">
              <a:extLst>
                <a:ext uri="{FF2B5EF4-FFF2-40B4-BE49-F238E27FC236}">
                  <a16:creationId xmlns:a16="http://schemas.microsoft.com/office/drawing/2014/main" id="{94C8064B-9089-4DAC-86C5-510E668063B5}"/>
                </a:ext>
              </a:extLst>
            </p:cNvPr>
            <p:cNvSpPr/>
            <p:nvPr/>
          </p:nvSpPr>
          <p:spPr>
            <a:xfrm>
              <a:off x="-1216004" y="987532"/>
              <a:ext cx="1384101" cy="41635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4" name="Textfeld 263">
            <a:extLst>
              <a:ext uri="{FF2B5EF4-FFF2-40B4-BE49-F238E27FC236}">
                <a16:creationId xmlns:a16="http://schemas.microsoft.com/office/drawing/2014/main" id="{C156CFDE-CE9A-48D2-96A2-339B2960D111}"/>
              </a:ext>
            </a:extLst>
          </p:cNvPr>
          <p:cNvSpPr txBox="1"/>
          <p:nvPr/>
        </p:nvSpPr>
        <p:spPr>
          <a:xfrm>
            <a:off x="1490526" y="31678339"/>
            <a:ext cx="7815825" cy="814385"/>
          </a:xfrm>
          <a:prstGeom prst="rect">
            <a:avLst/>
          </a:prstGeom>
          <a:noFill/>
        </p:spPr>
        <p:txBody>
          <a:bodyPr wrap="square" lIns="0" tIns="0" rIns="0" bIns="0" rtlCol="0">
            <a:noAutofit/>
          </a:bodyPr>
          <a:lstStyle/>
          <a:p>
            <a:r>
              <a:rPr lang="en-GB" sz="4000" b="1" i="0">
                <a:solidFill>
                  <a:srgbClr val="B3CA48"/>
                </a:solidFill>
                <a:latin typeface="Source Sans Pro" panose="020B0503030403020204" pitchFamily="34" charset="0"/>
              </a:rPr>
              <a:t>Metadata in SECoP</a:t>
            </a:r>
          </a:p>
        </p:txBody>
      </p:sp>
      <p:sp>
        <p:nvSpPr>
          <p:cNvPr id="16" name="Textfeld 15">
            <a:extLst>
              <a:ext uri="{FF2B5EF4-FFF2-40B4-BE49-F238E27FC236}">
                <a16:creationId xmlns:a16="http://schemas.microsoft.com/office/drawing/2014/main" id="{78409A80-BD10-45F1-B0D6-7FC180E3AA64}"/>
              </a:ext>
            </a:extLst>
          </p:cNvPr>
          <p:cNvSpPr txBox="1"/>
          <p:nvPr/>
        </p:nvSpPr>
        <p:spPr>
          <a:xfrm>
            <a:off x="1424808" y="32852792"/>
            <a:ext cx="1776448" cy="523220"/>
          </a:xfrm>
          <a:prstGeom prst="rect">
            <a:avLst/>
          </a:prstGeom>
          <a:noFill/>
        </p:spPr>
        <p:txBody>
          <a:bodyPr wrap="none" rtlCol="0">
            <a:spAutoFit/>
          </a:bodyPr>
          <a:lstStyle/>
          <a:p>
            <a:r>
              <a:rPr lang="en-GB" sz="2800">
                <a:solidFill>
                  <a:srgbClr val="FF0000"/>
                </a:solidFill>
                <a:latin typeface="Source Sans Pro" panose="020B0503030403020204" pitchFamily="34" charset="0"/>
                <a:ea typeface="Source Sans Pro" panose="020B0503030403020204" pitchFamily="34" charset="0"/>
              </a:rPr>
              <a:t>Parameter</a:t>
            </a:r>
          </a:p>
        </p:txBody>
      </p:sp>
      <p:sp>
        <p:nvSpPr>
          <p:cNvPr id="265" name="Textfeld 264">
            <a:extLst>
              <a:ext uri="{FF2B5EF4-FFF2-40B4-BE49-F238E27FC236}">
                <a16:creationId xmlns:a16="http://schemas.microsoft.com/office/drawing/2014/main" id="{B7212E4B-9228-4445-A3BB-028D6A8B393D}"/>
              </a:ext>
            </a:extLst>
          </p:cNvPr>
          <p:cNvSpPr txBox="1"/>
          <p:nvPr/>
        </p:nvSpPr>
        <p:spPr>
          <a:xfrm>
            <a:off x="4519191" y="32846168"/>
            <a:ext cx="1747594" cy="523220"/>
          </a:xfrm>
          <a:prstGeom prst="rect">
            <a:avLst/>
          </a:prstGeom>
          <a:noFill/>
        </p:spPr>
        <p:txBody>
          <a:bodyPr wrap="none" rtlCol="0">
            <a:spAutoFit/>
          </a:bodyPr>
          <a:lstStyle/>
          <a:p>
            <a:r>
              <a:rPr lang="en-GB" sz="2800">
                <a:solidFill>
                  <a:srgbClr val="FFC000"/>
                </a:solidFill>
                <a:latin typeface="Source Sans Pro" panose="020B0503030403020204" pitchFamily="34" charset="0"/>
                <a:ea typeface="Source Sans Pro" panose="020B0503030403020204" pitchFamily="34" charset="0"/>
              </a:rPr>
              <a:t>Properties</a:t>
            </a:r>
          </a:p>
        </p:txBody>
      </p:sp>
      <p:sp>
        <p:nvSpPr>
          <p:cNvPr id="266" name="Textfeld 265">
            <a:extLst>
              <a:ext uri="{FF2B5EF4-FFF2-40B4-BE49-F238E27FC236}">
                <a16:creationId xmlns:a16="http://schemas.microsoft.com/office/drawing/2014/main" id="{BC74C3F1-DE05-4E29-8182-D62BDA5EC6CF}"/>
              </a:ext>
            </a:extLst>
          </p:cNvPr>
          <p:cNvSpPr txBox="1"/>
          <p:nvPr/>
        </p:nvSpPr>
        <p:spPr>
          <a:xfrm>
            <a:off x="9440235" y="31678339"/>
            <a:ext cx="7815825" cy="814385"/>
          </a:xfrm>
          <a:prstGeom prst="rect">
            <a:avLst/>
          </a:prstGeom>
          <a:noFill/>
        </p:spPr>
        <p:txBody>
          <a:bodyPr wrap="square" lIns="0" tIns="0" rIns="0" bIns="0" rtlCol="0">
            <a:noAutofit/>
          </a:bodyPr>
          <a:lstStyle/>
          <a:p>
            <a:r>
              <a:rPr lang="en-GB" sz="4000" b="1" i="0" dirty="0">
                <a:solidFill>
                  <a:srgbClr val="B3CA48"/>
                </a:solidFill>
                <a:latin typeface="Source Sans Pro" panose="020B0503030403020204" pitchFamily="34" charset="0"/>
              </a:rPr>
              <a:t>Metadata </a:t>
            </a:r>
            <a:r>
              <a:rPr lang="en-GB" sz="4000" b="1" i="0" dirty="0" err="1">
                <a:solidFill>
                  <a:srgbClr val="B3CA48"/>
                </a:solidFill>
                <a:latin typeface="Source Sans Pro" panose="020B0503030403020204" pitchFamily="34" charset="0"/>
              </a:rPr>
              <a:t>plug&amp;play</a:t>
            </a:r>
            <a:endParaRPr lang="en-GB" sz="4000" b="1" i="0" dirty="0">
              <a:solidFill>
                <a:srgbClr val="B3CA48"/>
              </a:solidFill>
              <a:latin typeface="Source Sans Pro" panose="020B0503030403020204" pitchFamily="34" charset="0"/>
            </a:endParaRPr>
          </a:p>
        </p:txBody>
      </p:sp>
      <p:sp>
        <p:nvSpPr>
          <p:cNvPr id="267" name="Rectangle 3">
            <a:extLst>
              <a:ext uri="{FF2B5EF4-FFF2-40B4-BE49-F238E27FC236}">
                <a16:creationId xmlns:a16="http://schemas.microsoft.com/office/drawing/2014/main" id="{D29CCDC9-2017-46EF-BAC4-3FE8CDE76490}"/>
              </a:ext>
            </a:extLst>
          </p:cNvPr>
          <p:cNvSpPr txBox="1">
            <a:spLocks noChangeArrowheads="1"/>
          </p:cNvSpPr>
          <p:nvPr/>
        </p:nvSpPr>
        <p:spPr>
          <a:xfrm>
            <a:off x="9158837" y="32898190"/>
            <a:ext cx="4163465" cy="1368152"/>
          </a:xfrm>
          <a:prstGeom prst="rect">
            <a:avLst/>
          </a:prstGeom>
        </p:spPr>
        <p:txBody>
          <a:bodyPr/>
          <a:lstStyle>
            <a:lvl1pPr marL="342900" indent="-342900" algn="l" defTabSz="449263" rtl="0" fontAlgn="base" hangingPunct="0">
              <a:lnSpc>
                <a:spcPct val="93000"/>
              </a:lnSpc>
              <a:spcBef>
                <a:spcPct val="0"/>
              </a:spcBef>
              <a:spcAft>
                <a:spcPts val="1425"/>
              </a:spcAft>
              <a:buClr>
                <a:srgbClr val="000000"/>
              </a:buClr>
              <a:buSzPct val="100000"/>
              <a:buFont typeface="Times New Roman" pitchFamily="18" charset="0"/>
              <a:defRPr sz="2100" b="1">
                <a:solidFill>
                  <a:srgbClr val="00589C"/>
                </a:solidFill>
                <a:latin typeface="+mn-lt"/>
                <a:ea typeface="+mn-ea"/>
                <a:cs typeface="+mn-cs"/>
              </a:defRPr>
            </a:lvl1pPr>
            <a:lvl2pPr marL="742950" indent="-285750" algn="l" defTabSz="449263" rtl="0" fontAlgn="base" hangingPunct="0">
              <a:lnSpc>
                <a:spcPct val="93000"/>
              </a:lnSpc>
              <a:spcBef>
                <a:spcPct val="0"/>
              </a:spcBef>
              <a:spcAft>
                <a:spcPts val="1138"/>
              </a:spcAft>
              <a:buClr>
                <a:srgbClr val="000000"/>
              </a:buClr>
              <a:buSzPct val="100000"/>
              <a:buFont typeface="Times New Roman" pitchFamily="18" charset="0"/>
              <a:defRPr sz="2100" b="1">
                <a:solidFill>
                  <a:srgbClr val="000000"/>
                </a:solidFill>
                <a:latin typeface="+mn-lt"/>
                <a:ea typeface="+mn-ea"/>
                <a:cs typeface="+mn-cs"/>
              </a:defRPr>
            </a:lvl2pPr>
            <a:lvl3pPr marL="1143000" indent="-228600" algn="l" defTabSz="449263" rtl="0" fontAlgn="base" hangingPunct="0">
              <a:lnSpc>
                <a:spcPct val="93000"/>
              </a:lnSpc>
              <a:spcBef>
                <a:spcPct val="0"/>
              </a:spcBef>
              <a:spcAft>
                <a:spcPts val="850"/>
              </a:spcAft>
              <a:buClr>
                <a:srgbClr val="000000"/>
              </a:buClr>
              <a:buSzPct val="100000"/>
              <a:buFont typeface="Times New Roman" pitchFamily="18" charset="0"/>
              <a:defRPr>
                <a:solidFill>
                  <a:srgbClr val="000000"/>
                </a:solidFill>
                <a:latin typeface="+mn-lt"/>
                <a:ea typeface="+mn-ea"/>
                <a:cs typeface="+mn-cs"/>
              </a:defRPr>
            </a:lvl3pPr>
            <a:lvl4pPr marL="1600200" indent="-228600" algn="l" defTabSz="449263" rtl="0" fontAlgn="base" hangingPunct="0">
              <a:lnSpc>
                <a:spcPct val="93000"/>
              </a:lnSpc>
              <a:spcBef>
                <a:spcPct val="0"/>
              </a:spcBef>
              <a:spcAft>
                <a:spcPts val="575"/>
              </a:spcAft>
              <a:buClr>
                <a:srgbClr val="000000"/>
              </a:buClr>
              <a:buSzPct val="100000"/>
              <a:buFont typeface="Times New Roman" pitchFamily="18" charset="0"/>
              <a:defRPr>
                <a:solidFill>
                  <a:srgbClr val="000000"/>
                </a:solidFill>
                <a:latin typeface="+mn-lt"/>
                <a:ea typeface="+mn-ea"/>
                <a:cs typeface="+mn-cs"/>
              </a:defRPr>
            </a:lvl4pPr>
            <a:lvl5pPr marL="2057400" indent="-228600" algn="l" defTabSz="449263" rtl="0" fontAlgn="base" hangingPunct="0">
              <a:lnSpc>
                <a:spcPct val="93000"/>
              </a:lnSpc>
              <a:spcBef>
                <a:spcPct val="0"/>
              </a:spcBef>
              <a:spcAft>
                <a:spcPts val="288"/>
              </a:spcAft>
              <a:buClr>
                <a:srgbClr val="000000"/>
              </a:buClr>
              <a:buSzPct val="100000"/>
              <a:buFont typeface="Times New Roman" pitchFamily="18" charset="0"/>
              <a:defRPr>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8" charset="0"/>
              <a:defRPr>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8" charset="0"/>
              <a:defRPr>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8" charset="0"/>
              <a:defRPr>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8" charset="0"/>
              <a:defRPr>
                <a:solidFill>
                  <a:srgbClr val="000000"/>
                </a:solidFill>
                <a:latin typeface="+mn-lt"/>
                <a:ea typeface="+mn-ea"/>
                <a:cs typeface="+mn-cs"/>
              </a:defRPr>
            </a:lvl9pPr>
          </a:lstStyle>
          <a:p>
            <a:pPr marL="265113" indent="0">
              <a:tabLst>
                <a:tab pos="2332038" algn="l"/>
              </a:tabLst>
            </a:pPr>
            <a:r>
              <a:rPr lang="en-GB" sz="2800" b="0" dirty="0">
                <a:latin typeface="Source Sans Pro" panose="020B0503030403020204" pitchFamily="34" charset="0"/>
                <a:ea typeface="Source Sans Pro" panose="020B0503030403020204" pitchFamily="34" charset="0"/>
                <a:cs typeface="Arial" pitchFamily="34" charset="0"/>
              </a:rPr>
              <a:t>Predefined parameters</a:t>
            </a:r>
          </a:p>
          <a:p>
            <a:pPr marL="608013">
              <a:buFont typeface="Arial" panose="020B0604020202020204" pitchFamily="34" charset="0"/>
              <a:buChar char="•"/>
              <a:tabLst>
                <a:tab pos="2332038" algn="l"/>
              </a:tabLst>
            </a:pPr>
            <a:r>
              <a:rPr lang="en-GB" sz="1800" b="0" i="1" dirty="0">
                <a:solidFill>
                  <a:schemeClr val="tx1"/>
                </a:solidFill>
                <a:latin typeface="Source Sans Pro" panose="020B0503030403020204" pitchFamily="34" charset="0"/>
                <a:ea typeface="Source Sans Pro" panose="020B0503030403020204" pitchFamily="34" charset="0"/>
                <a:cs typeface="Arial" pitchFamily="34" charset="0"/>
              </a:rPr>
              <a:t>value, status, target, ramp, …</a:t>
            </a:r>
          </a:p>
          <a:p>
            <a:pPr marL="265113" indent="0">
              <a:tabLst>
                <a:tab pos="2332038" algn="l"/>
              </a:tabLst>
            </a:pPr>
            <a:endParaRPr lang="en-GB" sz="2800" b="0" dirty="0">
              <a:latin typeface="Source Sans Pro" panose="020B0503030403020204" pitchFamily="34" charset="0"/>
              <a:ea typeface="Source Sans Pro" panose="020B0503030403020204" pitchFamily="34" charset="0"/>
              <a:cs typeface="Arial" pitchFamily="34" charset="0"/>
            </a:endParaRPr>
          </a:p>
          <a:p>
            <a:pPr marL="265113" indent="0">
              <a:tabLst>
                <a:tab pos="2332038" algn="l"/>
              </a:tabLst>
            </a:pPr>
            <a:r>
              <a:rPr lang="en-GB" sz="2800" b="0" dirty="0">
                <a:latin typeface="Source Sans Pro" panose="020B0503030403020204" pitchFamily="34" charset="0"/>
                <a:ea typeface="Source Sans Pro" panose="020B0503030403020204" pitchFamily="34" charset="0"/>
                <a:cs typeface="Arial" pitchFamily="34" charset="0"/>
              </a:rPr>
              <a:t>Interface classes</a:t>
            </a:r>
          </a:p>
          <a:p>
            <a:pPr marL="608013">
              <a:buFont typeface="Arial" panose="020B0604020202020204" pitchFamily="34" charset="0"/>
              <a:buChar char="•"/>
              <a:tabLst>
                <a:tab pos="2332038" algn="l"/>
              </a:tabLst>
            </a:pPr>
            <a:r>
              <a:rPr lang="en-GB" sz="1800" b="0" dirty="0">
                <a:solidFill>
                  <a:schemeClr val="tx1"/>
                </a:solidFill>
                <a:latin typeface="Source Sans Pro" panose="020B0503030403020204" pitchFamily="34" charset="0"/>
                <a:ea typeface="Source Sans Pro" panose="020B0503030403020204" pitchFamily="34" charset="0"/>
                <a:cs typeface="Arial" pitchFamily="34" charset="0"/>
              </a:rPr>
              <a:t>Readable, Writable, Drivable</a:t>
            </a:r>
          </a:p>
          <a:p>
            <a:pPr marL="608013">
              <a:buFont typeface="Arial" panose="020B0604020202020204" pitchFamily="34" charset="0"/>
              <a:buChar char="•"/>
              <a:tabLst>
                <a:tab pos="2332038" algn="l"/>
              </a:tabLst>
            </a:pPr>
            <a:r>
              <a:rPr lang="en-GB" sz="1800" b="0" dirty="0">
                <a:solidFill>
                  <a:schemeClr val="tx1"/>
                </a:solidFill>
                <a:latin typeface="Source Sans Pro" panose="020B0503030403020204" pitchFamily="34" charset="0"/>
                <a:ea typeface="Source Sans Pro" panose="020B0503030403020204" pitchFamily="34" charset="0"/>
                <a:cs typeface="Arial" pitchFamily="34" charset="0"/>
              </a:rPr>
              <a:t>complex interface classes</a:t>
            </a:r>
            <a:endParaRPr lang="en-GB" sz="2800" b="0" dirty="0">
              <a:latin typeface="Source Sans Pro" panose="020B0503030403020204" pitchFamily="34" charset="0"/>
              <a:ea typeface="Source Sans Pro" panose="020B0503030403020204" pitchFamily="34" charset="0"/>
              <a:cs typeface="Arial" pitchFamily="34" charset="0"/>
            </a:endParaRPr>
          </a:p>
          <a:p>
            <a:pPr marL="0" indent="0">
              <a:tabLst>
                <a:tab pos="2332038" algn="l"/>
              </a:tabLst>
            </a:pPr>
            <a:endParaRPr lang="en-GB" sz="2800" dirty="0">
              <a:latin typeface="Source Sans Pro" panose="020B0503030403020204" pitchFamily="34" charset="0"/>
              <a:ea typeface="Source Sans Pro" panose="020B0503030403020204" pitchFamily="34" charset="0"/>
              <a:cs typeface="Arial" pitchFamily="34" charset="0"/>
            </a:endParaRPr>
          </a:p>
          <a:p>
            <a:pPr marL="0" indent="0">
              <a:tabLst>
                <a:tab pos="2332038" algn="l"/>
              </a:tabLst>
            </a:pPr>
            <a:endParaRPr lang="en-GB" sz="2800" dirty="0">
              <a:latin typeface="Source Sans Pro" panose="020B0503030403020204" pitchFamily="34" charset="0"/>
              <a:ea typeface="Source Sans Pro" panose="020B0503030403020204" pitchFamily="34" charset="0"/>
              <a:cs typeface="Arial" pitchFamily="34" charset="0"/>
            </a:endParaRPr>
          </a:p>
          <a:p>
            <a:pPr>
              <a:buFont typeface="Arial" pitchFamily="34" charset="0"/>
              <a:buChar char="•"/>
              <a:tabLst>
                <a:tab pos="2332038" algn="l"/>
              </a:tabLst>
            </a:pPr>
            <a:endParaRPr lang="en-GB" sz="2800" b="0" dirty="0">
              <a:latin typeface="Source Sans Pro" panose="020B0503030403020204" pitchFamily="34" charset="0"/>
              <a:ea typeface="Source Sans Pro" panose="020B0503030403020204" pitchFamily="34" charset="0"/>
              <a:cs typeface="Arial" pitchFamily="34" charset="0"/>
            </a:endParaRPr>
          </a:p>
          <a:p>
            <a:pPr marL="0" indent="0">
              <a:tabLst>
                <a:tab pos="2332038" algn="l"/>
              </a:tabLst>
            </a:pPr>
            <a:endParaRPr lang="en-GB" sz="2800" b="0" dirty="0">
              <a:latin typeface="Source Sans Pro" panose="020B0503030403020204" pitchFamily="34" charset="0"/>
              <a:ea typeface="Source Sans Pro" panose="020B0503030403020204" pitchFamily="34" charset="0"/>
              <a:cs typeface="Arial" pitchFamily="34" charset="0"/>
            </a:endParaRPr>
          </a:p>
          <a:p>
            <a:pPr marL="0" indent="0"/>
            <a:endParaRPr lang="en-GB" sz="2800" b="0" dirty="0">
              <a:latin typeface="Source Sans Pro" panose="020B0503030403020204" pitchFamily="34" charset="0"/>
              <a:ea typeface="Source Sans Pro" panose="020B0503030403020204" pitchFamily="34" charset="0"/>
              <a:cs typeface="Arial" pitchFamily="34" charset="0"/>
            </a:endParaRPr>
          </a:p>
        </p:txBody>
      </p:sp>
      <p:sp>
        <p:nvSpPr>
          <p:cNvPr id="268" name="Textfeld 267">
            <a:extLst>
              <a:ext uri="{FF2B5EF4-FFF2-40B4-BE49-F238E27FC236}">
                <a16:creationId xmlns:a16="http://schemas.microsoft.com/office/drawing/2014/main" id="{148421F6-D788-447A-BD96-E56E361CDF3E}"/>
              </a:ext>
            </a:extLst>
          </p:cNvPr>
          <p:cNvSpPr txBox="1"/>
          <p:nvPr/>
        </p:nvSpPr>
        <p:spPr>
          <a:xfrm>
            <a:off x="14054196" y="34073233"/>
            <a:ext cx="5929793" cy="2677656"/>
          </a:xfrm>
          <a:prstGeom prst="rect">
            <a:avLst/>
          </a:prstGeom>
          <a:noFill/>
        </p:spPr>
        <p:txBody>
          <a:bodyPr wrap="square" rtlCol="0">
            <a:spAutoFit/>
          </a:bodyPr>
          <a:lstStyle/>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"temperature" (the sample temperature) </a:t>
            </a:r>
          </a:p>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"temperature_regulation" (to be specified only if different from 'temperature') </a:t>
            </a:r>
          </a:p>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"magneticfield" </a:t>
            </a:r>
          </a:p>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"electricfield" </a:t>
            </a:r>
          </a:p>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"pressure" </a:t>
            </a:r>
          </a:p>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"rotation_z" (counter clockwise when looked at 'from sky to earth') </a:t>
            </a:r>
          </a:p>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"humidity" </a:t>
            </a:r>
          </a:p>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"viscosity" </a:t>
            </a:r>
          </a:p>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"flowrate" </a:t>
            </a:r>
          </a:p>
          <a:p>
            <a:pPr marL="179388" lvl="0" indent="-179388" eaLnBrk="0" fontAlgn="base" hangingPunct="0">
              <a:spcBef>
                <a:spcPct val="0"/>
              </a:spcBef>
              <a:spcAft>
                <a:spcPct val="0"/>
              </a:spcAft>
              <a:buFontTx/>
              <a:buChar char="•"/>
            </a:pPr>
            <a:r>
              <a:rPr lang="en-GB" altLang="de-DE" sz="1400">
                <a:latin typeface="Source Sans Pro" panose="020B0503030403020204" pitchFamily="34" charset="0"/>
                <a:ea typeface="Source Sans Pro" panose="020B0503030403020204" pitchFamily="34" charset="0"/>
              </a:rPr>
              <a:t>"concentration" </a:t>
            </a:r>
          </a:p>
          <a:p>
            <a:endParaRPr lang="en-GB" sz="1400">
              <a:latin typeface="Source Sans Pro" panose="020B0503030403020204" pitchFamily="34" charset="0"/>
              <a:ea typeface="Source Sans Pro" panose="020B0503030403020204" pitchFamily="34" charset="0"/>
            </a:endParaRPr>
          </a:p>
        </p:txBody>
      </p:sp>
      <p:sp>
        <p:nvSpPr>
          <p:cNvPr id="23" name="Textfeld 22">
            <a:extLst>
              <a:ext uri="{FF2B5EF4-FFF2-40B4-BE49-F238E27FC236}">
                <a16:creationId xmlns:a16="http://schemas.microsoft.com/office/drawing/2014/main" id="{3345FE14-787F-4648-85FE-59428C07645C}"/>
              </a:ext>
            </a:extLst>
          </p:cNvPr>
          <p:cNvSpPr txBox="1"/>
          <p:nvPr/>
        </p:nvSpPr>
        <p:spPr>
          <a:xfrm>
            <a:off x="13713779" y="32898190"/>
            <a:ext cx="4650953" cy="1354217"/>
          </a:xfrm>
          <a:prstGeom prst="rect">
            <a:avLst/>
          </a:prstGeom>
          <a:noFill/>
        </p:spPr>
        <p:txBody>
          <a:bodyPr wrap="none" rtlCol="0">
            <a:spAutoFit/>
          </a:bodyPr>
          <a:lstStyle/>
          <a:p>
            <a:pPr marL="265113" indent="0">
              <a:tabLst>
                <a:tab pos="2332038" algn="l"/>
              </a:tabLst>
            </a:pPr>
            <a:r>
              <a:rPr lang="en-GB" sz="2800">
                <a:solidFill>
                  <a:srgbClr val="00589C"/>
                </a:solidFill>
                <a:latin typeface="Source Sans Pro" panose="020B0503030403020204" pitchFamily="34" charset="0"/>
                <a:ea typeface="Source Sans Pro" panose="020B0503030403020204" pitchFamily="34" charset="0"/>
                <a:cs typeface="Arial" pitchFamily="34" charset="0"/>
              </a:rPr>
              <a:t>Module property „meaning“</a:t>
            </a:r>
          </a:p>
          <a:p>
            <a:pPr marL="265113" indent="0">
              <a:tabLst>
                <a:tab pos="2332038" algn="l"/>
              </a:tabLst>
            </a:pPr>
            <a:endParaRPr lang="en-GB">
              <a:latin typeface="Source Sans Pro" panose="020B0503030403020204" pitchFamily="34" charset="0"/>
              <a:ea typeface="Source Sans Pro" panose="020B0503030403020204" pitchFamily="34" charset="0"/>
            </a:endParaRPr>
          </a:p>
          <a:p>
            <a:pPr marL="265113">
              <a:tabLst>
                <a:tab pos="2332038" algn="l"/>
              </a:tabLst>
            </a:pPr>
            <a:r>
              <a:rPr lang="en-GB">
                <a:latin typeface="Source Sans Pro" panose="020B0503030403020204" pitchFamily="34" charset="0"/>
                <a:ea typeface="Source Sans Pro" panose="020B0503030403020204" pitchFamily="34" charset="0"/>
              </a:rPr>
              <a:t>meaning (tuple, optional) </a:t>
            </a:r>
          </a:p>
          <a:p>
            <a:endParaRPr lang="en-GB"/>
          </a:p>
        </p:txBody>
      </p:sp>
      <p:pic>
        <p:nvPicPr>
          <p:cNvPr id="26" name="Grafik 25">
            <a:extLst>
              <a:ext uri="{FF2B5EF4-FFF2-40B4-BE49-F238E27FC236}">
                <a16:creationId xmlns:a16="http://schemas.microsoft.com/office/drawing/2014/main" id="{BDB36B24-0D16-4F79-9262-DB2C4458B83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470170" y="41954486"/>
            <a:ext cx="720000" cy="720000"/>
          </a:xfrm>
          <a:prstGeom prst="rect">
            <a:avLst/>
          </a:prstGeom>
        </p:spPr>
      </p:pic>
      <p:pic>
        <p:nvPicPr>
          <p:cNvPr id="30" name="Grafik 29">
            <a:extLst>
              <a:ext uri="{FF2B5EF4-FFF2-40B4-BE49-F238E27FC236}">
                <a16:creationId xmlns:a16="http://schemas.microsoft.com/office/drawing/2014/main" id="{DADB570B-98FB-4165-B9A1-1EC1D3542BD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52825" y="40969426"/>
            <a:ext cx="720000" cy="720000"/>
          </a:xfrm>
          <a:prstGeom prst="rect">
            <a:avLst/>
          </a:prstGeom>
        </p:spPr>
      </p:pic>
      <p:pic>
        <p:nvPicPr>
          <p:cNvPr id="32" name="Grafik 31">
            <a:extLst>
              <a:ext uri="{FF2B5EF4-FFF2-40B4-BE49-F238E27FC236}">
                <a16:creationId xmlns:a16="http://schemas.microsoft.com/office/drawing/2014/main" id="{773F7E46-D197-43E7-9E31-81E181FFFB9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470170" y="39959440"/>
            <a:ext cx="720000" cy="720000"/>
          </a:xfrm>
          <a:prstGeom prst="rect">
            <a:avLst/>
          </a:prstGeom>
        </p:spPr>
      </p:pic>
      <p:pic>
        <p:nvPicPr>
          <p:cNvPr id="35" name="Grafik 34">
            <a:extLst>
              <a:ext uri="{FF2B5EF4-FFF2-40B4-BE49-F238E27FC236}">
                <a16:creationId xmlns:a16="http://schemas.microsoft.com/office/drawing/2014/main" id="{AA2E9524-FF06-4F5E-AAD9-6FAEF473570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465400" y="38683289"/>
            <a:ext cx="720000" cy="720000"/>
          </a:xfrm>
          <a:prstGeom prst="rect">
            <a:avLst/>
          </a:prstGeom>
        </p:spPr>
      </p:pic>
      <p:pic>
        <p:nvPicPr>
          <p:cNvPr id="5" name="Grafik 4">
            <a:extLst>
              <a:ext uri="{FF2B5EF4-FFF2-40B4-BE49-F238E27FC236}">
                <a16:creationId xmlns:a16="http://schemas.microsoft.com/office/drawing/2014/main" id="{CFB1889A-85A2-402C-8854-9474DCE1F004}"/>
              </a:ext>
            </a:extLst>
          </p:cNvPr>
          <p:cNvPicPr>
            <a:picLocks noChangeAspect="1"/>
          </p:cNvPicPr>
          <p:nvPr/>
        </p:nvPicPr>
        <p:blipFill>
          <a:blip r:embed="rId33"/>
          <a:stretch>
            <a:fillRect/>
          </a:stretch>
        </p:blipFill>
        <p:spPr>
          <a:xfrm>
            <a:off x="1410422" y="4480231"/>
            <a:ext cx="9058380" cy="1205572"/>
          </a:xfrm>
          <a:prstGeom prst="rect">
            <a:avLst/>
          </a:prstGeom>
        </p:spPr>
      </p:pic>
      <p:graphicFrame>
        <p:nvGraphicFramePr>
          <p:cNvPr id="11" name="Objekt 10">
            <a:extLst>
              <a:ext uri="{FF2B5EF4-FFF2-40B4-BE49-F238E27FC236}">
                <a16:creationId xmlns:a16="http://schemas.microsoft.com/office/drawing/2014/main" id="{03B6AB1B-C398-4005-BAF6-6E1EB11691C3}"/>
              </a:ext>
            </a:extLst>
          </p:cNvPr>
          <p:cNvGraphicFramePr>
            <a:graphicFrameLocks noChangeAspect="1"/>
          </p:cNvGraphicFramePr>
          <p:nvPr>
            <p:extLst>
              <p:ext uri="{D42A27DB-BD31-4B8C-83A1-F6EECF244321}">
                <p14:modId xmlns:p14="http://schemas.microsoft.com/office/powerpoint/2010/main" val="3764471210"/>
              </p:ext>
            </p:extLst>
          </p:nvPr>
        </p:nvGraphicFramePr>
        <p:xfrm>
          <a:off x="15062744" y="38374707"/>
          <a:ext cx="4206086" cy="995208"/>
        </p:xfrm>
        <a:graphic>
          <a:graphicData uri="http://schemas.openxmlformats.org/presentationml/2006/ole">
            <mc:AlternateContent xmlns:mc="http://schemas.openxmlformats.org/markup-compatibility/2006">
              <mc:Choice xmlns:v="urn:schemas-microsoft-com:vml" Requires="v">
                <p:oleObj name="CorelDRAW" r:id="rId34" imgW="13043073" imgH="3086100" progId="CorelDraw.Graphic.19">
                  <p:embed/>
                </p:oleObj>
              </mc:Choice>
              <mc:Fallback>
                <p:oleObj name="CorelDRAW" r:id="rId34" imgW="13043073" imgH="3086100" progId="CorelDraw.Graphic.19">
                  <p:embed/>
                  <p:pic>
                    <p:nvPicPr>
                      <p:cNvPr id="0" name=""/>
                      <p:cNvPicPr/>
                      <p:nvPr/>
                    </p:nvPicPr>
                    <p:blipFill>
                      <a:blip r:embed="rId35"/>
                      <a:stretch>
                        <a:fillRect/>
                      </a:stretch>
                    </p:blipFill>
                    <p:spPr>
                      <a:xfrm>
                        <a:off x="15062744" y="38374707"/>
                        <a:ext cx="4206086" cy="995208"/>
                      </a:xfrm>
                      <a:prstGeom prst="rect">
                        <a:avLst/>
                      </a:prstGeom>
                    </p:spPr>
                  </p:pic>
                </p:oleObj>
              </mc:Fallback>
            </mc:AlternateContent>
          </a:graphicData>
        </a:graphic>
      </p:graphicFrame>
      <p:sp>
        <p:nvSpPr>
          <p:cNvPr id="12" name="Textfeld 11">
            <a:extLst>
              <a:ext uri="{FF2B5EF4-FFF2-40B4-BE49-F238E27FC236}">
                <a16:creationId xmlns:a16="http://schemas.microsoft.com/office/drawing/2014/main" id="{F4D75E04-B2A0-4763-A1BE-958D17D08D62}"/>
              </a:ext>
            </a:extLst>
          </p:cNvPr>
          <p:cNvSpPr txBox="1"/>
          <p:nvPr/>
        </p:nvSpPr>
        <p:spPr>
          <a:xfrm>
            <a:off x="20186786" y="41391108"/>
            <a:ext cx="6481261" cy="923330"/>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The project </a:t>
            </a:r>
            <a:r>
              <a:rPr lang="en-US" dirty="0" err="1">
                <a:latin typeface="Source Sans Pro" panose="020B0503030403020204" pitchFamily="34" charset="0"/>
                <a:ea typeface="Source Sans Pro" panose="020B0503030403020204" pitchFamily="34" charset="0"/>
              </a:rPr>
              <a:t>SECoP@HMC</a:t>
            </a:r>
            <a:r>
              <a:rPr lang="en-US" dirty="0">
                <a:latin typeface="Source Sans Pro" panose="020B0503030403020204" pitchFamily="34" charset="0"/>
                <a:ea typeface="Source Sans Pro" panose="020B0503030403020204" pitchFamily="34" charset="0"/>
              </a:rPr>
              <a:t> is part of the HMC project cohort 2021 </a:t>
            </a:r>
          </a:p>
          <a:p>
            <a:r>
              <a:rPr lang="en-US" dirty="0">
                <a:latin typeface="Source Sans Pro" panose="020B0503030403020204" pitchFamily="34" charset="0"/>
                <a:ea typeface="Source Sans Pro" panose="020B0503030403020204" pitchFamily="34" charset="0"/>
              </a:rPr>
              <a:t>and receives funding by the </a:t>
            </a:r>
          </a:p>
          <a:p>
            <a:r>
              <a:rPr lang="en-US" dirty="0">
                <a:latin typeface="Source Sans Pro" panose="020B0503030403020204" pitchFamily="34" charset="0"/>
                <a:ea typeface="Source Sans Pro" panose="020B0503030403020204" pitchFamily="34" charset="0"/>
              </a:rPr>
              <a:t>Initiative and Networking Fund (INF) of the Helmholtz Association</a:t>
            </a:r>
            <a:endParaRPr lang="de-DE"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654790720"/>
      </p:ext>
    </p:extLst>
  </p:cSld>
  <p:clrMapOvr>
    <a:masterClrMapping/>
  </p:clrMapOvr>
</p:sld>
</file>

<file path=ppt/theme/theme1.xml><?xml version="1.0" encoding="utf-8"?>
<a:theme xmlns:a="http://schemas.openxmlformats.org/drawingml/2006/main" name="Office">
  <a:themeElements>
    <a:clrScheme name="HZB Designfarben NEU PPT">
      <a:dk1>
        <a:srgbClr val="000000"/>
      </a:dk1>
      <a:lt1>
        <a:srgbClr val="FFFFFF"/>
      </a:lt1>
      <a:dk2>
        <a:srgbClr val="44546A"/>
      </a:dk2>
      <a:lt2>
        <a:srgbClr val="E7E6E6"/>
      </a:lt2>
      <a:accent1>
        <a:srgbClr val="005186"/>
      </a:accent1>
      <a:accent2>
        <a:srgbClr val="019BDA"/>
      </a:accent2>
      <a:accent3>
        <a:srgbClr val="E95450"/>
      </a:accent3>
      <a:accent4>
        <a:srgbClr val="A6CD6A"/>
      </a:accent4>
      <a:accent5>
        <a:srgbClr val="9DC73C"/>
      </a:accent5>
      <a:accent6>
        <a:srgbClr val="60C4E3"/>
      </a:accent6>
      <a:hlink>
        <a:srgbClr val="002D4D"/>
      </a:hlink>
      <a:folHlink>
        <a:srgbClr val="F7652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1050</Words>
  <Application>Microsoft Office PowerPoint</Application>
  <PresentationFormat>Benutzerdefiniert</PresentationFormat>
  <Paragraphs>161</Paragraphs>
  <Slides>1</Slides>
  <Notes>0</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0" baseType="lpstr">
      <vt:lpstr>Arial</vt:lpstr>
      <vt:lpstr>Calibri</vt:lpstr>
      <vt:lpstr>Courier New</vt:lpstr>
      <vt:lpstr>Source Sans Pro</vt:lpstr>
      <vt:lpstr>Source Sans Pro Semibold</vt:lpstr>
      <vt:lpstr>Times New Roman</vt:lpstr>
      <vt:lpstr>Wingdings</vt:lpstr>
      <vt:lpstr>Office</vt:lpstr>
      <vt:lpstr>CorelDRAW</vt:lpstr>
      <vt:lpstr>SECoP and metadata – the sample environment communication protocol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Monica Mantel</dc:creator>
  <cp:lastModifiedBy>Peter Wegmann</cp:lastModifiedBy>
  <cp:revision>182</cp:revision>
  <dcterms:created xsi:type="dcterms:W3CDTF">2021-08-19T12:30:06Z</dcterms:created>
  <dcterms:modified xsi:type="dcterms:W3CDTF">2023-10-02T10:14:08Z</dcterms:modified>
</cp:coreProperties>
</file>